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73" d="100"/>
          <a:sy n="73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1774399999999999"/>
          <c:y val="0.21774399999999999"/>
          <c:w val="0.56451300000000004"/>
          <c:h val="0.55201299999999998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2AC6-9A44-BE5B-D13896B5844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C6-9A44-BE5B-D13896B5844C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000000"/>
                      </a:solidFill>
                      <a:latin typeface="Helvetica Neue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C6-9A44-BE5B-D13896B5844C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000000"/>
                      </a:solidFill>
                      <a:latin typeface="Helvetica Neue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AC6-9A44-BE5B-D13896B5844C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400" b="0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11341042</c:v>
                </c:pt>
                <c:pt idx="1">
                  <c:v>1156414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C6-9A44-BE5B-D13896B58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72600000000001"/>
          <c:y val="0.22472600000000001"/>
          <c:w val="0.55054700000000001"/>
          <c:h val="0.5380470000000000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6">
                <a:satOff val="-15808"/>
                <a:lumOff val="-17557"/>
              </a:schemeClr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132-5C4C-BD0B-CFACEC20331B}"/>
              </c:ext>
            </c:extLst>
          </c:dPt>
          <c:dPt>
            <c:idx val="1"/>
            <c:bubble3D val="0"/>
            <c:spPr>
              <a:solidFill>
                <a:srgbClr val="83419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32-5C4C-BD0B-CFACEC20331B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000000"/>
                      </a:solidFill>
                      <a:latin typeface="Helvetica Neue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132-5C4C-BD0B-CFACEC20331B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000000"/>
                      </a:solidFill>
                      <a:latin typeface="Helvetica Neue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132-5C4C-BD0B-CFACEC20331B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400" b="0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18837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32-5C4C-BD0B-CFACEC203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1113E-2"/>
          <c:y val="0.150674"/>
          <c:w val="0.82476700000000003"/>
          <c:h val="0.752036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GBC</c:v>
                </c:pt>
                <c:pt idx="1">
                  <c:v>XGB</c:v>
                </c:pt>
                <c:pt idx="2">
                  <c:v>LGBM</c:v>
                </c:pt>
                <c:pt idx="3">
                  <c:v>RF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0.8387</c:v>
                </c:pt>
                <c:pt idx="1">
                  <c:v>0.83020000000000005</c:v>
                </c:pt>
                <c:pt idx="2">
                  <c:v>0.8629</c:v>
                </c:pt>
                <c:pt idx="3">
                  <c:v>0.71850000000000003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8-C048-96A7-19EC4DB05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Standard Deviation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GBC</c:v>
                </c:pt>
                <c:pt idx="1">
                  <c:v>XGB</c:v>
                </c:pt>
                <c:pt idx="2">
                  <c:v>LGBM</c:v>
                </c:pt>
                <c:pt idx="3">
                  <c:v>RF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0.01</c:v>
                </c:pt>
                <c:pt idx="1">
                  <c:v>1.47E-3</c:v>
                </c:pt>
                <c:pt idx="2">
                  <c:v>7.0099999999999997E-3</c:v>
                </c:pt>
                <c:pt idx="3">
                  <c:v>1.29E-2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98-C048-96A7-19EC4DB05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5"/>
        <c:axId val="2094734556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7.4999999999999997E-2"/>
        <c:minorUnit val="3.7499999999999999E-2"/>
      </c:valAx>
      <c:catAx>
        <c:axId val="20947345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6"/>
        <c:crosses val="autoZero"/>
        <c:auto val="1"/>
        <c:lblAlgn val="ctr"/>
        <c:lblOffset val="100"/>
        <c:noMultiLvlLbl val="1"/>
      </c:catAx>
      <c:valAx>
        <c:axId val="2094734556"/>
        <c:scaling>
          <c:orientation val="minMax"/>
        </c:scaling>
        <c:delete val="0"/>
        <c:axPos val="r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5"/>
        <c:crosses val="max"/>
        <c:crossBetween val="between"/>
        <c:majorUnit val="3.5000000000000001E-3"/>
        <c:minorUnit val="1.75E-3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6.4582299999999995E-2"/>
          <c:y val="0"/>
          <c:w val="0.87883599999999995"/>
          <c:h val="9.533560000000000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6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estpowerpointtemplates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Visit http://keynotetemplate.com for more free keynote resources!"/>
          <p:cNvSpPr/>
          <p:nvPr/>
        </p:nvSpPr>
        <p:spPr>
          <a:xfrm>
            <a:off x="241300" y="9334500"/>
            <a:ext cx="6451600" cy="2794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914400">
              <a:buClr>
                <a:srgbClr val="65686A"/>
              </a:buClr>
              <a:buFont typeface="Arial"/>
              <a:defRPr sz="1400" b="0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Visit </a:t>
            </a:r>
            <a:r>
              <a:rPr u="sng">
                <a:hlinkClick r:id="rId2"/>
              </a:rPr>
              <a:t>http://keynotetemplate.com</a:t>
            </a:r>
            <a:r>
              <a:t> for more free keynote resources!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4399" y="9198186"/>
            <a:ext cx="330161" cy="349674"/>
          </a:xfrm>
          <a:prstGeom prst="rect">
            <a:avLst/>
          </a:prstGeom>
          <a:ln>
            <a:round/>
          </a:ln>
        </p:spPr>
        <p:txBody>
          <a:bodyPr lIns="54186" tIns="54186" rIns="54186" bIns="54186"/>
          <a:lstStyle>
            <a:lvl1pPr algn="r" defTabSz="1088232">
              <a:defRPr spc="-66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" TargetMode="External"/><Relationship Id="rId2" Type="http://schemas.openxmlformats.org/officeDocument/2006/relationships/hyperlink" Target="http://rikunert.com/SMOTE_explaine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Users/huybui/Desktop/e11c0dfb22a50b59570a06768d0d86188057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20160615_173535_488501_measureup_screen_ipadpro_2732x2048_11.jpeg" descr="20160615_173535_488501_measureup_screen_ipadpro_2732x2048_11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9615" b="9615"/>
          <a:stretch>
            <a:fillRect/>
          </a:stretch>
        </p:blipFill>
        <p:spPr>
          <a:xfrm>
            <a:off x="1625600" y="673100"/>
            <a:ext cx="9753600" cy="5905500"/>
          </a:xfrm>
          <a:prstGeom prst="rect">
            <a:avLst/>
          </a:prstGeom>
        </p:spPr>
      </p:pic>
      <p:sp>
        <p:nvSpPr>
          <p:cNvPr id="128" name="Predicting Children’s Learning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4719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Predicting Children’s Learning Outcomes</a:t>
            </a:r>
          </a:p>
        </p:txBody>
      </p:sp>
      <p:sp>
        <p:nvSpPr>
          <p:cNvPr id="129" name="HUY BUI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HUY BUI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me Spent on Each Wor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Time Spent on Each World</a:t>
            </a:r>
          </a:p>
        </p:txBody>
      </p:sp>
      <p:pic>
        <p:nvPicPr>
          <p:cNvPr id="328" name="Screen Shot 2019-12-03 at 12.34.03 PM.png" descr="Screen Shot 2019-12-03 at 12.3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690" y="2366795"/>
            <a:ext cx="11467420" cy="674721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me Spent on Each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Time Spent on Each Type</a:t>
            </a:r>
          </a:p>
        </p:txBody>
      </p:sp>
      <p:pic>
        <p:nvPicPr>
          <p:cNvPr id="332" name="Screen Shot 2019-12-03 at 12.40.06 PM.png" descr="Screen Shot 2019-12-03 at 12.40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375" y="2714798"/>
            <a:ext cx="7531101" cy="552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Phase of the Learning Cycle…"/>
          <p:cNvSpPr txBox="1"/>
          <p:nvPr/>
        </p:nvSpPr>
        <p:spPr>
          <a:xfrm>
            <a:off x="7907204" y="2882900"/>
            <a:ext cx="4538895" cy="4977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57200">
              <a:lnSpc>
                <a:spcPts val="5200"/>
              </a:lnSpc>
              <a:defRPr sz="300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Phase of the Learning Cycle</a:t>
            </a:r>
          </a:p>
          <a:p>
            <a:pPr algn="l" defTabSz="457200">
              <a:lnSpc>
                <a:spcPts val="5200"/>
              </a:lnSpc>
              <a:defRPr sz="3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ts val="5200"/>
              </a:lnSpc>
              <a:defRPr sz="3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Exposure -&gt; Playground -&gt; Practice -&gt; Test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me Series"/>
          <p:cNvSpPr txBox="1">
            <a:spLocks noGrp="1"/>
          </p:cNvSpPr>
          <p:nvPr>
            <p:ph type="title"/>
          </p:nvPr>
        </p:nvSpPr>
        <p:spPr>
          <a:xfrm>
            <a:off x="952500" y="-254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Time Series</a:t>
            </a:r>
          </a:p>
        </p:txBody>
      </p:sp>
      <p:pic>
        <p:nvPicPr>
          <p:cNvPr id="337" name="Screen Shot 2019-12-03 at 2.10.34 PM.png" descr="Screen Shot 2019-12-03 at 2.10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421" y="1665839"/>
            <a:ext cx="9417488" cy="3684545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39" name="Screen Shot 2019-12-03 at 3.40.14 PM.png" descr="Screen Shot 2019-12-03 at 3.40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" y="5151617"/>
            <a:ext cx="10312400" cy="411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creen Shot 2019-12-03 at 3.55.49 PM.png" descr="Screen Shot 2019-12-03 at 3.55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6759" y="5431536"/>
            <a:ext cx="7271282" cy="356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creen Shot 2019-12-03 at 2.11.03 PM.png" descr="Screen Shot 2019-12-03 at 2.11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9764" y="1816322"/>
            <a:ext cx="8445272" cy="3314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imilarity Between PBS Kids and Dota 2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Similarity Between PBS Kids and Dota 2</a:t>
            </a:r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45" name="Midnight"/>
          <p:cNvSpPr txBox="1"/>
          <p:nvPr/>
        </p:nvSpPr>
        <p:spPr>
          <a:xfrm>
            <a:off x="1683918" y="4832383"/>
            <a:ext cx="130576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Midnight</a:t>
            </a:r>
          </a:p>
        </p:txBody>
      </p:sp>
      <p:sp>
        <p:nvSpPr>
          <p:cNvPr id="346" name="Line"/>
          <p:cNvSpPr/>
          <p:nvPr/>
        </p:nvSpPr>
        <p:spPr>
          <a:xfrm flipH="1">
            <a:off x="2979188" y="4715650"/>
            <a:ext cx="331279" cy="331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"/>
          <p:cNvSpPr txBox="1"/>
          <p:nvPr/>
        </p:nvSpPr>
        <p:spPr>
          <a:xfrm>
            <a:off x="2087987" y="72997"/>
            <a:ext cx="8490986" cy="117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49" name="IV. Preprocess"/>
          <p:cNvSpPr txBox="1"/>
          <p:nvPr/>
        </p:nvSpPr>
        <p:spPr>
          <a:xfrm>
            <a:off x="2087987" y="72997"/>
            <a:ext cx="8376686" cy="1005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IV. Preprocess</a:t>
            </a:r>
          </a:p>
        </p:txBody>
      </p:sp>
      <p:sp>
        <p:nvSpPr>
          <p:cNvPr id="350" name="Train before: (11341042,11)…"/>
          <p:cNvSpPr txBox="1"/>
          <p:nvPr/>
        </p:nvSpPr>
        <p:spPr>
          <a:xfrm>
            <a:off x="7225516" y="2690317"/>
            <a:ext cx="4208232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Train before: (11341042,11)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Test before :(1156414, 11)</a:t>
            </a:r>
          </a:p>
        </p:txBody>
      </p:sp>
      <p:graphicFrame>
        <p:nvGraphicFramePr>
          <p:cNvPr id="351" name="2D Donut Chart"/>
          <p:cNvGraphicFramePr/>
          <p:nvPr/>
        </p:nvGraphicFramePr>
        <p:xfrm>
          <a:off x="645598" y="696422"/>
          <a:ext cx="5682561" cy="568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52" name="2D Donut Chart"/>
          <p:cNvGraphicFramePr/>
          <p:nvPr/>
        </p:nvGraphicFramePr>
        <p:xfrm>
          <a:off x="573523" y="4519307"/>
          <a:ext cx="5826711" cy="582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3" name="Train after : (18837, 533)…"/>
          <p:cNvSpPr txBox="1"/>
          <p:nvPr/>
        </p:nvSpPr>
        <p:spPr>
          <a:xfrm>
            <a:off x="7484343" y="6196882"/>
            <a:ext cx="3690578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Train after : (18837, 533)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Test after: (1000, 533)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eature Importance"/>
          <p:cNvSpPr txBox="1">
            <a:spLocks noGrp="1"/>
          </p:cNvSpPr>
          <p:nvPr>
            <p:ph type="ctr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Feature Importance</a:t>
            </a:r>
          </a:p>
        </p:txBody>
      </p:sp>
      <p:pic>
        <p:nvPicPr>
          <p:cNvPr id="356" name="Screen Shot 2019-12-03 at 8.41.25 PM.png" descr="Screen Shot 2019-12-03 at 8.4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353" y="2515641"/>
            <a:ext cx="10452101" cy="561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"/>
          <p:cNvSpPr txBox="1"/>
          <p:nvPr/>
        </p:nvSpPr>
        <p:spPr>
          <a:xfrm>
            <a:off x="2046806" y="105000"/>
            <a:ext cx="8490985" cy="118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Big Caslon"/>
                <a:ea typeface="Big Caslon"/>
                <a:cs typeface="Big Caslon"/>
                <a:sym typeface="Big Caslon"/>
              </a:defRPr>
            </a:pPr>
            <a:endParaRPr/>
          </a:p>
        </p:txBody>
      </p:sp>
      <p:sp>
        <p:nvSpPr>
          <p:cNvPr id="359" name="V. Modeling"/>
          <p:cNvSpPr txBox="1"/>
          <p:nvPr/>
        </p:nvSpPr>
        <p:spPr>
          <a:xfrm>
            <a:off x="2046806" y="105000"/>
            <a:ext cx="8376685" cy="1005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V. Modeling</a:t>
            </a:r>
          </a:p>
        </p:txBody>
      </p:sp>
      <p:sp>
        <p:nvSpPr>
          <p:cNvPr id="360" name="Attempt 1: Simple Classification…"/>
          <p:cNvSpPr txBox="1"/>
          <p:nvPr/>
        </p:nvSpPr>
        <p:spPr>
          <a:xfrm>
            <a:off x="1818439" y="1026218"/>
            <a:ext cx="9030082" cy="173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0">
                <a:latin typeface="Big Caslon"/>
                <a:ea typeface="Big Caslon"/>
                <a:cs typeface="Big Caslon"/>
                <a:sym typeface="Big Caslon"/>
              </a:defRPr>
            </a:pPr>
            <a:r>
              <a:t>Attempt 1: Simple Classification</a:t>
            </a:r>
          </a:p>
          <a:p>
            <a:endParaRPr/>
          </a:p>
          <a:p>
            <a:pPr>
              <a:defRPr sz="2100" b="0"/>
            </a:pPr>
            <a:r>
              <a:t>Gradient Boosting (</a:t>
            </a:r>
            <a:r>
              <a:rPr b="1"/>
              <a:t>GB</a:t>
            </a:r>
            <a:r>
              <a:t>),  eXtreme Gradient Boosting (</a:t>
            </a:r>
            <a:r>
              <a:rPr b="1"/>
              <a:t>XGBoost</a:t>
            </a:r>
            <a:r>
              <a:t>),  </a:t>
            </a:r>
          </a:p>
          <a:p>
            <a:pPr>
              <a:defRPr sz="2100" b="0"/>
            </a:pPr>
            <a:r>
              <a:t>Light Gradient Boosting Machine (</a:t>
            </a:r>
            <a:r>
              <a:rPr b="1"/>
              <a:t>LGBM</a:t>
            </a:r>
            <a:r>
              <a:t>) , Random Forest Classifier (</a:t>
            </a:r>
            <a:r>
              <a:rPr b="1"/>
              <a:t>RFC</a:t>
            </a:r>
            <a:r>
              <a:t>)</a:t>
            </a:r>
          </a:p>
        </p:txBody>
      </p:sp>
      <p:graphicFrame>
        <p:nvGraphicFramePr>
          <p:cNvPr id="361" name="2 Axis Chart"/>
          <p:cNvGraphicFramePr/>
          <p:nvPr/>
        </p:nvGraphicFramePr>
        <p:xfrm>
          <a:off x="1144795" y="3090722"/>
          <a:ext cx="10295007" cy="5646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roup Distribution of the First Attempt"/>
          <p:cNvSpPr txBox="1">
            <a:spLocks noGrp="1"/>
          </p:cNvSpPr>
          <p:nvPr>
            <p:ph type="ctr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Group Distribution of the First Attempt</a:t>
            </a:r>
          </a:p>
        </p:txBody>
      </p:sp>
      <p:pic>
        <p:nvPicPr>
          <p:cNvPr id="364" name="Screen Shot 2019-12-03 at 9.15.15 PM.png" descr="Screen Shot 2019-12-03 at 9.15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141" y="2441773"/>
            <a:ext cx="8712201" cy="568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Group 0:    658…"/>
          <p:cNvSpPr txBox="1"/>
          <p:nvPr/>
        </p:nvSpPr>
        <p:spPr>
          <a:xfrm>
            <a:off x="9182100" y="2641599"/>
            <a:ext cx="3417609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Group 0:    658</a:t>
            </a:r>
          </a:p>
          <a:p>
            <a:pPr algn="l" defTabSz="457200">
              <a:lnSpc>
                <a:spcPts val="49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Group 3:    327</a:t>
            </a:r>
          </a:p>
          <a:p>
            <a:pPr algn="l" defTabSz="457200">
              <a:lnSpc>
                <a:spcPts val="49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Group 2:      9</a:t>
            </a:r>
          </a:p>
          <a:p>
            <a:pPr algn="l" defTabSz="457200">
              <a:lnSpc>
                <a:spcPts val="49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Group 1:      6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econd Attempt: One-vs.-Rest"/>
          <p:cNvSpPr txBox="1">
            <a:spLocks noGrp="1"/>
          </p:cNvSpPr>
          <p:nvPr>
            <p:ph type="ctr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Second Attempt: One-vs.-Rest</a:t>
            </a:r>
          </a:p>
        </p:txBody>
      </p:sp>
      <p:sp>
        <p:nvSpPr>
          <p:cNvPr id="368" name="Binary classification between group 0 and non-zero…"/>
          <p:cNvSpPr txBox="1"/>
          <p:nvPr/>
        </p:nvSpPr>
        <p:spPr>
          <a:xfrm>
            <a:off x="6386728" y="2022855"/>
            <a:ext cx="6418835" cy="70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49" indent="-476249" algn="l">
              <a:buSzPct val="100000"/>
              <a:buAutoNum type="arabicPeriod"/>
              <a:defRPr sz="2000" b="0"/>
            </a:pPr>
            <a:r>
              <a:t>Binary classification between group 0 and non-zero</a:t>
            </a:r>
          </a:p>
          <a:p>
            <a:pPr marL="476249" indent="-476249" algn="l">
              <a:buSzPct val="100000"/>
              <a:buAutoNum type="arabicPeriod"/>
              <a:defRPr sz="2000" b="0"/>
            </a:pPr>
            <a:r>
              <a:t>Multinomial classification between 1,2, and 3</a:t>
            </a:r>
          </a:p>
        </p:txBody>
      </p:sp>
      <p:sp>
        <p:nvSpPr>
          <p:cNvPr id="369" name="Data"/>
          <p:cNvSpPr/>
          <p:nvPr/>
        </p:nvSpPr>
        <p:spPr>
          <a:xfrm>
            <a:off x="4965700" y="1892300"/>
            <a:ext cx="1270000" cy="127000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</a:t>
            </a:r>
          </a:p>
        </p:txBody>
      </p:sp>
      <p:sp>
        <p:nvSpPr>
          <p:cNvPr id="370" name="Group 0"/>
          <p:cNvSpPr/>
          <p:nvPr/>
        </p:nvSpPr>
        <p:spPr>
          <a:xfrm>
            <a:off x="3124200" y="3517900"/>
            <a:ext cx="1432025" cy="1270000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Group 0</a:t>
            </a:r>
          </a:p>
        </p:txBody>
      </p:sp>
      <p:sp>
        <p:nvSpPr>
          <p:cNvPr id="371" name="Group non-zero"/>
          <p:cNvSpPr/>
          <p:nvPr/>
        </p:nvSpPr>
        <p:spPr>
          <a:xfrm>
            <a:off x="6692900" y="3517900"/>
            <a:ext cx="1432025" cy="1270000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Group non-zero</a:t>
            </a:r>
          </a:p>
        </p:txBody>
      </p:sp>
      <p:sp>
        <p:nvSpPr>
          <p:cNvPr id="372" name="Group 1"/>
          <p:cNvSpPr/>
          <p:nvPr/>
        </p:nvSpPr>
        <p:spPr>
          <a:xfrm>
            <a:off x="5372100" y="5232400"/>
            <a:ext cx="1432025" cy="127000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Group 1</a:t>
            </a:r>
          </a:p>
        </p:txBody>
      </p:sp>
      <p:sp>
        <p:nvSpPr>
          <p:cNvPr id="373" name="Group 2"/>
          <p:cNvSpPr/>
          <p:nvPr/>
        </p:nvSpPr>
        <p:spPr>
          <a:xfrm>
            <a:off x="7442200" y="5232400"/>
            <a:ext cx="1432025" cy="127000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Group 2</a:t>
            </a:r>
          </a:p>
        </p:txBody>
      </p:sp>
      <p:sp>
        <p:nvSpPr>
          <p:cNvPr id="374" name="Group 3"/>
          <p:cNvSpPr/>
          <p:nvPr/>
        </p:nvSpPr>
        <p:spPr>
          <a:xfrm>
            <a:off x="9512300" y="5232400"/>
            <a:ext cx="1432025" cy="127000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Group 3</a:t>
            </a:r>
          </a:p>
        </p:txBody>
      </p:sp>
      <p:sp>
        <p:nvSpPr>
          <p:cNvPr id="375" name="Line"/>
          <p:cNvSpPr/>
          <p:nvPr/>
        </p:nvSpPr>
        <p:spPr>
          <a:xfrm flipH="1">
            <a:off x="4346290" y="2965035"/>
            <a:ext cx="657511" cy="657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>
            <a:off x="6165351" y="2952251"/>
            <a:ext cx="683079" cy="683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H="1">
            <a:off x="6137634" y="4583243"/>
            <a:ext cx="657510" cy="657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8" name="Line"/>
          <p:cNvSpPr/>
          <p:nvPr/>
        </p:nvSpPr>
        <p:spPr>
          <a:xfrm>
            <a:off x="7635032" y="4790450"/>
            <a:ext cx="448379" cy="4483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9" name="Line"/>
          <p:cNvSpPr/>
          <p:nvPr/>
        </p:nvSpPr>
        <p:spPr>
          <a:xfrm>
            <a:off x="8137674" y="4355511"/>
            <a:ext cx="1843151" cy="8795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0" name="Screen Shot 2019-12-03 at 9.28.22 PM.png" descr="Screen Shot 2019-12-03 at 9.28.22 PM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938" y="5397500"/>
            <a:ext cx="4875606" cy="34681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Group 0:    701…"/>
          <p:cNvSpPr txBox="1"/>
          <p:nvPr/>
        </p:nvSpPr>
        <p:spPr>
          <a:xfrm>
            <a:off x="5471507" y="6946899"/>
            <a:ext cx="341761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400"/>
              </a:lnSpc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Group 0:    701</a:t>
            </a:r>
          </a:p>
          <a:p>
            <a:pPr algn="l" defTabSz="457200">
              <a:lnSpc>
                <a:spcPts val="4400"/>
              </a:lnSpc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Group 3:    281</a:t>
            </a:r>
          </a:p>
          <a:p>
            <a:pPr algn="l" defTabSz="457200">
              <a:lnSpc>
                <a:spcPts val="4400"/>
              </a:lnSpc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Group 2:      7</a:t>
            </a:r>
          </a:p>
          <a:p>
            <a:pPr algn="l" defTabSz="457200">
              <a:lnSpc>
                <a:spcPts val="4400"/>
              </a:lnSpc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Group 1:      5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ird Attempt: Regression on a Classification Problem"/>
          <p:cNvSpPr txBox="1">
            <a:spLocks noGrp="1"/>
          </p:cNvSpPr>
          <p:nvPr>
            <p:ph type="ctr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Third Attempt: Regression on a Classification Problem</a:t>
            </a:r>
          </a:p>
        </p:txBody>
      </p:sp>
      <p:sp>
        <p:nvSpPr>
          <p:cNvPr id="384" name="Data"/>
          <p:cNvSpPr/>
          <p:nvPr/>
        </p:nvSpPr>
        <p:spPr>
          <a:xfrm>
            <a:off x="889000" y="3397250"/>
            <a:ext cx="1270000" cy="1270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</a:t>
            </a:r>
          </a:p>
        </p:txBody>
      </p:sp>
      <p:sp>
        <p:nvSpPr>
          <p:cNvPr id="385" name="Line"/>
          <p:cNvSpPr/>
          <p:nvPr/>
        </p:nvSpPr>
        <p:spPr>
          <a:xfrm>
            <a:off x="2298700" y="3919809"/>
            <a:ext cx="1932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Positive real number x"/>
          <p:cNvSpPr/>
          <p:nvPr/>
        </p:nvSpPr>
        <p:spPr>
          <a:xfrm>
            <a:off x="4559300" y="3397250"/>
            <a:ext cx="1270000" cy="15789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Positive real number x</a:t>
            </a:r>
          </a:p>
        </p:txBody>
      </p:sp>
      <p:sp>
        <p:nvSpPr>
          <p:cNvPr id="387" name="Line"/>
          <p:cNvSpPr/>
          <p:nvPr/>
        </p:nvSpPr>
        <p:spPr>
          <a:xfrm flipV="1">
            <a:off x="7721600" y="2374034"/>
            <a:ext cx="1260311" cy="15638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x &lt; 0.879…"/>
          <p:cNvSpPr/>
          <p:nvPr/>
        </p:nvSpPr>
        <p:spPr>
          <a:xfrm>
            <a:off x="9207500" y="1857375"/>
            <a:ext cx="2381399" cy="8152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x &lt; 0.879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Group 0</a:t>
            </a:r>
          </a:p>
        </p:txBody>
      </p:sp>
      <p:sp>
        <p:nvSpPr>
          <p:cNvPr id="389" name="Optimized rounder"/>
          <p:cNvSpPr txBox="1"/>
          <p:nvPr/>
        </p:nvSpPr>
        <p:spPr>
          <a:xfrm>
            <a:off x="5921552" y="3444647"/>
            <a:ext cx="1860805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Optimized rounder</a:t>
            </a:r>
          </a:p>
        </p:txBody>
      </p:sp>
      <p:sp>
        <p:nvSpPr>
          <p:cNvPr id="390" name="0.879 &lt; x &lt; 1.66…"/>
          <p:cNvSpPr/>
          <p:nvPr/>
        </p:nvSpPr>
        <p:spPr>
          <a:xfrm>
            <a:off x="9207500" y="3054350"/>
            <a:ext cx="2381399" cy="8152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0.879 &lt; x &lt; 1.66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Group 1</a:t>
            </a:r>
          </a:p>
        </p:txBody>
      </p:sp>
      <p:sp>
        <p:nvSpPr>
          <p:cNvPr id="391" name="1.66 &lt; x &lt; 2.366…"/>
          <p:cNvSpPr/>
          <p:nvPr/>
        </p:nvSpPr>
        <p:spPr>
          <a:xfrm>
            <a:off x="9207500" y="4241800"/>
            <a:ext cx="2381399" cy="8152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1.66 &lt; x &lt; 2.366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Group 2</a:t>
            </a:r>
          </a:p>
        </p:txBody>
      </p:sp>
      <p:sp>
        <p:nvSpPr>
          <p:cNvPr id="392" name="x &gt; 2.366…"/>
          <p:cNvSpPr/>
          <p:nvPr/>
        </p:nvSpPr>
        <p:spPr>
          <a:xfrm>
            <a:off x="9207500" y="5429250"/>
            <a:ext cx="2381399" cy="81523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x &gt; 2.366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Group 3</a:t>
            </a:r>
          </a:p>
        </p:txBody>
      </p:sp>
      <p:sp>
        <p:nvSpPr>
          <p:cNvPr id="393" name="Line"/>
          <p:cNvSpPr/>
          <p:nvPr/>
        </p:nvSpPr>
        <p:spPr>
          <a:xfrm>
            <a:off x="5981700" y="3919809"/>
            <a:ext cx="17405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V="1">
            <a:off x="7716875" y="3350364"/>
            <a:ext cx="1263793" cy="5338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7717767" y="3851719"/>
            <a:ext cx="1264452" cy="804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7722132" y="3878493"/>
            <a:ext cx="1259662" cy="20040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7" name="Tuned LGBM regressor"/>
          <p:cNvSpPr txBox="1"/>
          <p:nvPr/>
        </p:nvSpPr>
        <p:spPr>
          <a:xfrm>
            <a:off x="2125353" y="3444647"/>
            <a:ext cx="2279194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Tuned LGBM regressor</a:t>
            </a:r>
          </a:p>
        </p:txBody>
      </p:sp>
      <p:pic>
        <p:nvPicPr>
          <p:cNvPr id="398" name="Screen Shot 2019-12-03 at 9.36.17 PM.png" descr="Screen Shot 2019-12-03 at 9.3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794" y="5308600"/>
            <a:ext cx="6313012" cy="4121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able of Content"/>
          <p:cNvSpPr/>
          <p:nvPr/>
        </p:nvSpPr>
        <p:spPr>
          <a:xfrm>
            <a:off x="2837151" y="542246"/>
            <a:ext cx="7178098" cy="124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8062" tIns="18062" rIns="18062" bIns="18062">
            <a:spAutoFit/>
          </a:bodyPr>
          <a:lstStyle>
            <a:lvl1pPr>
              <a:defRPr sz="80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Table of Content</a:t>
            </a:r>
          </a:p>
        </p:txBody>
      </p:sp>
      <p:sp>
        <p:nvSpPr>
          <p:cNvPr id="133" name="Shape"/>
          <p:cNvSpPr/>
          <p:nvPr/>
        </p:nvSpPr>
        <p:spPr>
          <a:xfrm>
            <a:off x="-512" y="4928366"/>
            <a:ext cx="186897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6D7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4" name="Shape"/>
          <p:cNvSpPr/>
          <p:nvPr/>
        </p:nvSpPr>
        <p:spPr>
          <a:xfrm>
            <a:off x="1864533" y="4928366"/>
            <a:ext cx="187141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4E535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5" name="Shape"/>
          <p:cNvSpPr/>
          <p:nvPr/>
        </p:nvSpPr>
        <p:spPr>
          <a:xfrm>
            <a:off x="3725995" y="4928366"/>
            <a:ext cx="1877478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9C14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"/>
          <p:cNvSpPr/>
          <p:nvPr/>
        </p:nvSpPr>
        <p:spPr>
          <a:xfrm>
            <a:off x="5604431" y="4928366"/>
            <a:ext cx="1872749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C3D38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Circle"/>
          <p:cNvSpPr/>
          <p:nvPr/>
        </p:nvSpPr>
        <p:spPr>
          <a:xfrm>
            <a:off x="843172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8" name="Circle"/>
          <p:cNvSpPr/>
          <p:nvPr/>
        </p:nvSpPr>
        <p:spPr>
          <a:xfrm>
            <a:off x="2708216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9" name="Circle"/>
          <p:cNvSpPr/>
          <p:nvPr/>
        </p:nvSpPr>
        <p:spPr>
          <a:xfrm>
            <a:off x="4583071" y="507136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0" name="Circle"/>
          <p:cNvSpPr/>
          <p:nvPr/>
        </p:nvSpPr>
        <p:spPr>
          <a:xfrm>
            <a:off x="6434723" y="5071361"/>
            <a:ext cx="177234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 flipV="1">
            <a:off x="935110" y="5393788"/>
            <a:ext cx="1" cy="1143281"/>
          </a:xfrm>
          <a:prstGeom prst="line">
            <a:avLst/>
          </a:prstGeom>
          <a:ln w="76200">
            <a:solidFill>
              <a:srgbClr val="6D7D8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Line"/>
          <p:cNvSpPr/>
          <p:nvPr/>
        </p:nvSpPr>
        <p:spPr>
          <a:xfrm flipH="1">
            <a:off x="6533356" y="3781461"/>
            <a:ext cx="135" cy="1182578"/>
          </a:xfrm>
          <a:prstGeom prst="line">
            <a:avLst/>
          </a:prstGeom>
          <a:ln w="76200">
            <a:solidFill>
              <a:srgbClr val="C3D38E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3" name="Line"/>
          <p:cNvSpPr/>
          <p:nvPr/>
        </p:nvSpPr>
        <p:spPr>
          <a:xfrm flipV="1">
            <a:off x="4670123" y="5393787"/>
            <a:ext cx="135" cy="2022178"/>
          </a:xfrm>
          <a:prstGeom prst="line">
            <a:avLst/>
          </a:prstGeom>
          <a:ln w="76200">
            <a:solidFill>
              <a:srgbClr val="A9C146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 flipH="1">
            <a:off x="2794276" y="3518181"/>
            <a:ext cx="135" cy="1410110"/>
          </a:xfrm>
          <a:prstGeom prst="line">
            <a:avLst/>
          </a:prstGeom>
          <a:ln w="76200">
            <a:solidFill>
              <a:srgbClr val="4E5359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5" name="Oval"/>
          <p:cNvSpPr/>
          <p:nvPr/>
        </p:nvSpPr>
        <p:spPr>
          <a:xfrm>
            <a:off x="6062055" y="2953530"/>
            <a:ext cx="956429" cy="932651"/>
          </a:xfrm>
          <a:prstGeom prst="ellipse">
            <a:avLst/>
          </a:prstGeom>
          <a:solidFill>
            <a:srgbClr val="C3D38E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Oval"/>
          <p:cNvSpPr/>
          <p:nvPr/>
        </p:nvSpPr>
        <p:spPr>
          <a:xfrm>
            <a:off x="2314536" y="2635027"/>
            <a:ext cx="956429" cy="932650"/>
          </a:xfrm>
          <a:prstGeom prst="ellipse">
            <a:avLst/>
          </a:prstGeom>
          <a:solidFill>
            <a:srgbClr val="4E5359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7" name="Oval"/>
          <p:cNvSpPr/>
          <p:nvPr/>
        </p:nvSpPr>
        <p:spPr>
          <a:xfrm>
            <a:off x="450726" y="6451717"/>
            <a:ext cx="956429" cy="932651"/>
          </a:xfrm>
          <a:prstGeom prst="ellipse">
            <a:avLst/>
          </a:prstGeom>
          <a:solidFill>
            <a:srgbClr val="6D7D8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Oval"/>
          <p:cNvSpPr/>
          <p:nvPr/>
        </p:nvSpPr>
        <p:spPr>
          <a:xfrm>
            <a:off x="4183252" y="7061272"/>
            <a:ext cx="956429" cy="932650"/>
          </a:xfrm>
          <a:prstGeom prst="ellipse">
            <a:avLst/>
          </a:prstGeom>
          <a:solidFill>
            <a:srgbClr val="A9C146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56" name="Group"/>
          <p:cNvGrpSpPr/>
          <p:nvPr/>
        </p:nvGrpSpPr>
        <p:grpSpPr>
          <a:xfrm>
            <a:off x="2491108" y="2558501"/>
            <a:ext cx="608713" cy="755725"/>
            <a:chOff x="0" y="0"/>
            <a:chExt cx="608712" cy="755723"/>
          </a:xfrm>
        </p:grpSpPr>
        <p:sp>
          <p:nvSpPr>
            <p:cNvPr id="149" name="Line"/>
            <p:cNvSpPr/>
            <p:nvPr/>
          </p:nvSpPr>
          <p:spPr>
            <a:xfrm>
              <a:off x="117714" y="296534"/>
              <a:ext cx="405094" cy="459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03"/>
                  </a:moveTo>
                  <a:lnTo>
                    <a:pt x="10506" y="0"/>
                  </a:lnTo>
                  <a:lnTo>
                    <a:pt x="21600" y="21600"/>
                  </a:lnTo>
                </a:path>
              </a:pathLst>
            </a:custGeom>
            <a:noFill/>
            <a:ln w="443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308645" y="384662"/>
              <a:ext cx="1" cy="317685"/>
            </a:xfrm>
            <a:prstGeom prst="line">
              <a:avLst/>
            </a:prstGeom>
            <a:noFill/>
            <a:ln w="443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" name="Shape"/>
            <p:cNvSpPr/>
            <p:nvPr/>
          </p:nvSpPr>
          <p:spPr>
            <a:xfrm>
              <a:off x="0" y="0"/>
              <a:ext cx="608713" cy="45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32"/>
                  </a:moveTo>
                  <a:cubicBezTo>
                    <a:pt x="21600" y="20580"/>
                    <a:pt x="20824" y="21600"/>
                    <a:pt x="19875" y="21600"/>
                  </a:cubicBezTo>
                  <a:lnTo>
                    <a:pt x="1725" y="21600"/>
                  </a:lnTo>
                  <a:cubicBezTo>
                    <a:pt x="776" y="21600"/>
                    <a:pt x="0" y="20580"/>
                    <a:pt x="0" y="19332"/>
                  </a:cubicBezTo>
                  <a:lnTo>
                    <a:pt x="0" y="2268"/>
                  </a:lnTo>
                  <a:cubicBezTo>
                    <a:pt x="0" y="1021"/>
                    <a:pt x="776" y="0"/>
                    <a:pt x="1725" y="0"/>
                  </a:cubicBezTo>
                  <a:lnTo>
                    <a:pt x="19875" y="0"/>
                  </a:lnTo>
                  <a:cubicBezTo>
                    <a:pt x="20824" y="0"/>
                    <a:pt x="21600" y="1021"/>
                    <a:pt x="21600" y="2268"/>
                  </a:cubicBezTo>
                  <a:cubicBezTo>
                    <a:pt x="21600" y="2268"/>
                    <a:pt x="21600" y="19332"/>
                    <a:pt x="21600" y="19332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2" name="Shape"/>
            <p:cNvSpPr/>
            <p:nvPr/>
          </p:nvSpPr>
          <p:spPr>
            <a:xfrm>
              <a:off x="0" y="0"/>
              <a:ext cx="608713" cy="45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32"/>
                  </a:moveTo>
                  <a:cubicBezTo>
                    <a:pt x="21600" y="20580"/>
                    <a:pt x="20824" y="21600"/>
                    <a:pt x="19875" y="21600"/>
                  </a:cubicBezTo>
                  <a:lnTo>
                    <a:pt x="1725" y="21600"/>
                  </a:lnTo>
                  <a:cubicBezTo>
                    <a:pt x="776" y="21600"/>
                    <a:pt x="0" y="20580"/>
                    <a:pt x="0" y="19332"/>
                  </a:cubicBezTo>
                  <a:lnTo>
                    <a:pt x="0" y="2268"/>
                  </a:lnTo>
                  <a:cubicBezTo>
                    <a:pt x="0" y="1021"/>
                    <a:pt x="776" y="0"/>
                    <a:pt x="1725" y="0"/>
                  </a:cubicBezTo>
                  <a:lnTo>
                    <a:pt x="19875" y="0"/>
                  </a:lnTo>
                  <a:cubicBezTo>
                    <a:pt x="20824" y="0"/>
                    <a:pt x="21600" y="1021"/>
                    <a:pt x="21600" y="2268"/>
                  </a:cubicBezTo>
                  <a:cubicBezTo>
                    <a:pt x="21600" y="2268"/>
                    <a:pt x="21600" y="19332"/>
                    <a:pt x="21600" y="19332"/>
                  </a:cubicBezTo>
                  <a:close/>
                </a:path>
              </a:pathLst>
            </a:custGeom>
            <a:noFill/>
            <a:ln w="33299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>
              <a:off x="117714" y="124353"/>
              <a:ext cx="360989" cy="22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656" y="10746"/>
                  </a:lnTo>
                  <a:lnTo>
                    <a:pt x="14470" y="10746"/>
                  </a:lnTo>
                  <a:lnTo>
                    <a:pt x="21600" y="0"/>
                  </a:lnTo>
                </a:path>
              </a:pathLst>
            </a:custGeom>
            <a:noFill/>
            <a:ln w="44399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68666" y="296534"/>
              <a:ext cx="103150" cy="100586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5" name="Shape"/>
            <p:cNvSpPr/>
            <p:nvPr/>
          </p:nvSpPr>
          <p:spPr>
            <a:xfrm>
              <a:off x="402190" y="57393"/>
              <a:ext cx="152471" cy="14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21600"/>
                  </a:moveTo>
                  <a:lnTo>
                    <a:pt x="8992" y="12328"/>
                  </a:lnTo>
                  <a:lnTo>
                    <a:pt x="0" y="8441"/>
                  </a:lnTo>
                  <a:lnTo>
                    <a:pt x="21600" y="0"/>
                  </a:lnTo>
                  <a:cubicBezTo>
                    <a:pt x="21600" y="0"/>
                    <a:pt x="12479" y="21600"/>
                    <a:pt x="12479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4345108" y="6994314"/>
            <a:ext cx="633008" cy="607307"/>
            <a:chOff x="0" y="0"/>
            <a:chExt cx="633006" cy="607306"/>
          </a:xfrm>
        </p:grpSpPr>
        <p:sp>
          <p:nvSpPr>
            <p:cNvPr id="157" name="Shape"/>
            <p:cNvSpPr/>
            <p:nvPr/>
          </p:nvSpPr>
          <p:spPr>
            <a:xfrm>
              <a:off x="0" y="0"/>
              <a:ext cx="633007" cy="60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5"/>
                  </a:moveTo>
                  <a:cubicBezTo>
                    <a:pt x="21600" y="21098"/>
                    <a:pt x="21106" y="21600"/>
                    <a:pt x="20503" y="21600"/>
                  </a:cubicBezTo>
                  <a:lnTo>
                    <a:pt x="1097" y="21600"/>
                  </a:lnTo>
                  <a:cubicBezTo>
                    <a:pt x="494" y="21600"/>
                    <a:pt x="0" y="21098"/>
                    <a:pt x="0" y="20485"/>
                  </a:cubicBezTo>
                  <a:lnTo>
                    <a:pt x="0" y="1115"/>
                  </a:lnTo>
                  <a:cubicBezTo>
                    <a:pt x="0" y="502"/>
                    <a:pt x="494" y="0"/>
                    <a:pt x="1097" y="0"/>
                  </a:cubicBezTo>
                  <a:lnTo>
                    <a:pt x="20503" y="0"/>
                  </a:lnTo>
                  <a:cubicBezTo>
                    <a:pt x="21106" y="0"/>
                    <a:pt x="21600" y="502"/>
                    <a:pt x="21600" y="1115"/>
                  </a:cubicBezTo>
                  <a:cubicBezTo>
                    <a:pt x="21600" y="1115"/>
                    <a:pt x="21600" y="20485"/>
                    <a:pt x="21600" y="20485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8" name="Shape"/>
            <p:cNvSpPr/>
            <p:nvPr/>
          </p:nvSpPr>
          <p:spPr>
            <a:xfrm>
              <a:off x="0" y="0"/>
              <a:ext cx="633007" cy="60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5"/>
                  </a:moveTo>
                  <a:cubicBezTo>
                    <a:pt x="21600" y="21098"/>
                    <a:pt x="21106" y="21600"/>
                    <a:pt x="20503" y="21600"/>
                  </a:cubicBezTo>
                  <a:lnTo>
                    <a:pt x="1097" y="21600"/>
                  </a:lnTo>
                  <a:cubicBezTo>
                    <a:pt x="494" y="21600"/>
                    <a:pt x="0" y="21098"/>
                    <a:pt x="0" y="20485"/>
                  </a:cubicBezTo>
                  <a:lnTo>
                    <a:pt x="0" y="1115"/>
                  </a:lnTo>
                  <a:cubicBezTo>
                    <a:pt x="0" y="502"/>
                    <a:pt x="494" y="0"/>
                    <a:pt x="1097" y="0"/>
                  </a:cubicBezTo>
                  <a:lnTo>
                    <a:pt x="20503" y="0"/>
                  </a:lnTo>
                  <a:cubicBezTo>
                    <a:pt x="21106" y="0"/>
                    <a:pt x="21600" y="502"/>
                    <a:pt x="21600" y="1115"/>
                  </a:cubicBezTo>
                  <a:cubicBezTo>
                    <a:pt x="21600" y="1115"/>
                    <a:pt x="21600" y="20485"/>
                    <a:pt x="21600" y="20485"/>
                  </a:cubicBezTo>
                  <a:close/>
                </a:path>
              </a:pathLst>
            </a:custGeom>
            <a:noFill/>
            <a:ln w="7620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9" name="Shape"/>
            <p:cNvSpPr/>
            <p:nvPr/>
          </p:nvSpPr>
          <p:spPr>
            <a:xfrm>
              <a:off x="98095" y="38262"/>
              <a:ext cx="432113" cy="3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795"/>
                  </a:moveTo>
                  <a:cubicBezTo>
                    <a:pt x="21600" y="20788"/>
                    <a:pt x="20876" y="21600"/>
                    <a:pt x="19992" y="21600"/>
                  </a:cubicBezTo>
                  <a:lnTo>
                    <a:pt x="1607" y="21600"/>
                  </a:lnTo>
                  <a:cubicBezTo>
                    <a:pt x="723" y="21600"/>
                    <a:pt x="0" y="20788"/>
                    <a:pt x="0" y="19795"/>
                  </a:cubicBezTo>
                  <a:lnTo>
                    <a:pt x="0" y="1805"/>
                  </a:lnTo>
                  <a:cubicBezTo>
                    <a:pt x="0" y="812"/>
                    <a:pt x="723" y="0"/>
                    <a:pt x="1607" y="0"/>
                  </a:cubicBezTo>
                  <a:lnTo>
                    <a:pt x="19992" y="0"/>
                  </a:lnTo>
                  <a:cubicBezTo>
                    <a:pt x="20876" y="0"/>
                    <a:pt x="21600" y="812"/>
                    <a:pt x="21600" y="1805"/>
                  </a:cubicBezTo>
                  <a:cubicBezTo>
                    <a:pt x="21600" y="1805"/>
                    <a:pt x="21600" y="19795"/>
                    <a:pt x="21600" y="19795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0" name="Shape"/>
            <p:cNvSpPr/>
            <p:nvPr/>
          </p:nvSpPr>
          <p:spPr>
            <a:xfrm>
              <a:off x="98095" y="449585"/>
              <a:ext cx="432113" cy="10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958"/>
                  </a:moveTo>
                  <a:cubicBezTo>
                    <a:pt x="21600" y="18611"/>
                    <a:pt x="20876" y="21600"/>
                    <a:pt x="19992" y="21600"/>
                  </a:cubicBezTo>
                  <a:lnTo>
                    <a:pt x="1607" y="21600"/>
                  </a:lnTo>
                  <a:cubicBezTo>
                    <a:pt x="723" y="21600"/>
                    <a:pt x="0" y="18611"/>
                    <a:pt x="0" y="14958"/>
                  </a:cubicBezTo>
                  <a:lnTo>
                    <a:pt x="0" y="6643"/>
                  </a:lnTo>
                  <a:cubicBezTo>
                    <a:pt x="0" y="2989"/>
                    <a:pt x="723" y="0"/>
                    <a:pt x="1607" y="0"/>
                  </a:cubicBezTo>
                  <a:lnTo>
                    <a:pt x="19992" y="0"/>
                  </a:lnTo>
                  <a:cubicBezTo>
                    <a:pt x="20876" y="0"/>
                    <a:pt x="21600" y="2989"/>
                    <a:pt x="21600" y="6643"/>
                  </a:cubicBezTo>
                  <a:cubicBezTo>
                    <a:pt x="21600" y="6643"/>
                    <a:pt x="21600" y="14958"/>
                    <a:pt x="21600" y="14958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1" name="Shape"/>
            <p:cNvSpPr/>
            <p:nvPr/>
          </p:nvSpPr>
          <p:spPr>
            <a:xfrm>
              <a:off x="9809" y="124353"/>
              <a:ext cx="59000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798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2" name="Shape"/>
            <p:cNvSpPr/>
            <p:nvPr/>
          </p:nvSpPr>
          <p:spPr>
            <a:xfrm>
              <a:off x="9809" y="200878"/>
              <a:ext cx="59000" cy="4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800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3" name="Shape"/>
            <p:cNvSpPr/>
            <p:nvPr/>
          </p:nvSpPr>
          <p:spPr>
            <a:xfrm>
              <a:off x="9809" y="267838"/>
              <a:ext cx="59000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8"/>
                  </a:moveTo>
                  <a:cubicBezTo>
                    <a:pt x="18551" y="20600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9"/>
                    <a:pt x="0" y="19196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2"/>
                  </a:cubicBezTo>
                  <a:lnTo>
                    <a:pt x="21178" y="8578"/>
                  </a:lnTo>
                  <a:cubicBezTo>
                    <a:pt x="21600" y="9800"/>
                    <a:pt x="21600" y="11800"/>
                    <a:pt x="21178" y="13022"/>
                  </a:cubicBezTo>
                  <a:cubicBezTo>
                    <a:pt x="21178" y="13022"/>
                    <a:pt x="18977" y="19378"/>
                    <a:pt x="18977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4" name="Shape"/>
            <p:cNvSpPr/>
            <p:nvPr/>
          </p:nvSpPr>
          <p:spPr>
            <a:xfrm>
              <a:off x="9809" y="344363"/>
              <a:ext cx="59000" cy="4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8977" y="19376"/>
                  </a:moveTo>
                  <a:cubicBezTo>
                    <a:pt x="18551" y="20598"/>
                    <a:pt x="17293" y="21600"/>
                    <a:pt x="16182" y="21600"/>
                  </a:cubicBezTo>
                  <a:lnTo>
                    <a:pt x="2026" y="21600"/>
                  </a:lnTo>
                  <a:cubicBezTo>
                    <a:pt x="911" y="21600"/>
                    <a:pt x="0" y="20517"/>
                    <a:pt x="0" y="19194"/>
                  </a:cubicBezTo>
                  <a:lnTo>
                    <a:pt x="0" y="2404"/>
                  </a:lnTo>
                  <a:cubicBezTo>
                    <a:pt x="0" y="1081"/>
                    <a:pt x="911" y="0"/>
                    <a:pt x="2026" y="0"/>
                  </a:cubicBezTo>
                  <a:lnTo>
                    <a:pt x="16182" y="0"/>
                  </a:lnTo>
                  <a:cubicBezTo>
                    <a:pt x="17293" y="0"/>
                    <a:pt x="18551" y="1000"/>
                    <a:pt x="18977" y="2221"/>
                  </a:cubicBezTo>
                  <a:lnTo>
                    <a:pt x="21178" y="8577"/>
                  </a:lnTo>
                  <a:cubicBezTo>
                    <a:pt x="21600" y="9799"/>
                    <a:pt x="21600" y="11801"/>
                    <a:pt x="21178" y="13020"/>
                  </a:cubicBezTo>
                  <a:cubicBezTo>
                    <a:pt x="21178" y="13020"/>
                    <a:pt x="18977" y="19376"/>
                    <a:pt x="18977" y="19376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5" name="Shape"/>
            <p:cNvSpPr/>
            <p:nvPr/>
          </p:nvSpPr>
          <p:spPr>
            <a:xfrm>
              <a:off x="568952" y="124353"/>
              <a:ext cx="59002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798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6" name="Shape"/>
            <p:cNvSpPr/>
            <p:nvPr/>
          </p:nvSpPr>
          <p:spPr>
            <a:xfrm>
              <a:off x="568952" y="200878"/>
              <a:ext cx="59002" cy="4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800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7" name="Shape"/>
            <p:cNvSpPr/>
            <p:nvPr/>
          </p:nvSpPr>
          <p:spPr>
            <a:xfrm>
              <a:off x="568952" y="267838"/>
              <a:ext cx="59002" cy="4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8"/>
                  </a:moveTo>
                  <a:cubicBezTo>
                    <a:pt x="2942" y="20600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9"/>
                    <a:pt x="21495" y="19196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2"/>
                  </a:cubicBezTo>
                  <a:lnTo>
                    <a:pt x="314" y="8578"/>
                  </a:lnTo>
                  <a:cubicBezTo>
                    <a:pt x="-105" y="9800"/>
                    <a:pt x="-105" y="11800"/>
                    <a:pt x="314" y="13022"/>
                  </a:cubicBezTo>
                  <a:cubicBezTo>
                    <a:pt x="314" y="13022"/>
                    <a:pt x="2516" y="19378"/>
                    <a:pt x="2516" y="19378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8" name="Shape"/>
            <p:cNvSpPr/>
            <p:nvPr/>
          </p:nvSpPr>
          <p:spPr>
            <a:xfrm>
              <a:off x="568952" y="344363"/>
              <a:ext cx="59002" cy="4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extrusionOk="0">
                  <a:moveTo>
                    <a:pt x="2516" y="19376"/>
                  </a:moveTo>
                  <a:cubicBezTo>
                    <a:pt x="2942" y="20598"/>
                    <a:pt x="4198" y="21600"/>
                    <a:pt x="5312" y="21600"/>
                  </a:cubicBezTo>
                  <a:lnTo>
                    <a:pt x="19467" y="21600"/>
                  </a:lnTo>
                  <a:cubicBezTo>
                    <a:pt x="20581" y="21600"/>
                    <a:pt x="21495" y="20517"/>
                    <a:pt x="21495" y="19194"/>
                  </a:cubicBezTo>
                  <a:lnTo>
                    <a:pt x="21495" y="2404"/>
                  </a:lnTo>
                  <a:cubicBezTo>
                    <a:pt x="21495" y="1081"/>
                    <a:pt x="20581" y="0"/>
                    <a:pt x="19467" y="0"/>
                  </a:cubicBezTo>
                  <a:lnTo>
                    <a:pt x="5312" y="0"/>
                  </a:lnTo>
                  <a:cubicBezTo>
                    <a:pt x="4198" y="0"/>
                    <a:pt x="2942" y="1000"/>
                    <a:pt x="2516" y="2221"/>
                  </a:cubicBezTo>
                  <a:lnTo>
                    <a:pt x="314" y="8577"/>
                  </a:lnTo>
                  <a:cubicBezTo>
                    <a:pt x="-105" y="9799"/>
                    <a:pt x="-105" y="11801"/>
                    <a:pt x="314" y="13020"/>
                  </a:cubicBezTo>
                  <a:cubicBezTo>
                    <a:pt x="314" y="13020"/>
                    <a:pt x="2516" y="19376"/>
                    <a:pt x="2516" y="19376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9" name="Shape"/>
            <p:cNvSpPr/>
            <p:nvPr/>
          </p:nvSpPr>
          <p:spPr>
            <a:xfrm>
              <a:off x="137333" y="487847"/>
              <a:ext cx="364783" cy="103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564" y="0"/>
                  </a:lnTo>
                  <a:lnTo>
                    <a:pt x="20911" y="111"/>
                  </a:lnTo>
                  <a:cubicBezTo>
                    <a:pt x="20911" y="111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0" name="Shape"/>
            <p:cNvSpPr/>
            <p:nvPr/>
          </p:nvSpPr>
          <p:spPr>
            <a:xfrm>
              <a:off x="156952" y="497413"/>
              <a:ext cx="323596" cy="6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569"/>
                  </a:moveTo>
                  <a:lnTo>
                    <a:pt x="21232" y="134"/>
                  </a:lnTo>
                  <a:lnTo>
                    <a:pt x="294" y="0"/>
                  </a:lnTo>
                  <a:lnTo>
                    <a:pt x="0" y="17519"/>
                  </a:lnTo>
                  <a:cubicBezTo>
                    <a:pt x="450" y="17519"/>
                    <a:pt x="787" y="19326"/>
                    <a:pt x="753" y="21570"/>
                  </a:cubicBezTo>
                  <a:lnTo>
                    <a:pt x="20871" y="21600"/>
                  </a:lnTo>
                  <a:cubicBezTo>
                    <a:pt x="20828" y="19367"/>
                    <a:pt x="21154" y="17569"/>
                    <a:pt x="21600" y="175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1" name="Shape"/>
            <p:cNvSpPr/>
            <p:nvPr/>
          </p:nvSpPr>
          <p:spPr>
            <a:xfrm>
              <a:off x="274666" y="487847"/>
              <a:ext cx="93388" cy="5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7" extrusionOk="0">
                  <a:moveTo>
                    <a:pt x="21404" y="10626"/>
                  </a:moveTo>
                  <a:cubicBezTo>
                    <a:pt x="21529" y="16634"/>
                    <a:pt x="16766" y="21584"/>
                    <a:pt x="10758" y="21577"/>
                  </a:cubicBezTo>
                  <a:cubicBezTo>
                    <a:pt x="4746" y="21570"/>
                    <a:pt x="-71" y="16604"/>
                    <a:pt x="0" y="10591"/>
                  </a:cubicBezTo>
                  <a:cubicBezTo>
                    <a:pt x="71" y="4682"/>
                    <a:pt x="4847" y="-16"/>
                    <a:pt x="10661" y="0"/>
                  </a:cubicBezTo>
                  <a:cubicBezTo>
                    <a:pt x="16474" y="11"/>
                    <a:pt x="21279" y="4728"/>
                    <a:pt x="21404" y="10626"/>
                  </a:cubicBez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578250" y="6595203"/>
            <a:ext cx="691687" cy="597559"/>
            <a:chOff x="0" y="0"/>
            <a:chExt cx="691686" cy="597558"/>
          </a:xfrm>
        </p:grpSpPr>
        <p:sp>
          <p:nvSpPr>
            <p:cNvPr id="173" name="Shape"/>
            <p:cNvSpPr/>
            <p:nvPr/>
          </p:nvSpPr>
          <p:spPr>
            <a:xfrm>
              <a:off x="9809" y="9565"/>
              <a:ext cx="668179" cy="57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0" y="21600"/>
                  </a:moveTo>
                  <a:cubicBezTo>
                    <a:pt x="303" y="21600"/>
                    <a:pt x="225" y="21573"/>
                    <a:pt x="161" y="21520"/>
                  </a:cubicBezTo>
                  <a:cubicBezTo>
                    <a:pt x="60" y="21440"/>
                    <a:pt x="0" y="21308"/>
                    <a:pt x="0" y="21169"/>
                  </a:cubicBezTo>
                  <a:lnTo>
                    <a:pt x="0" y="3200"/>
                  </a:lnTo>
                  <a:cubicBezTo>
                    <a:pt x="0" y="3017"/>
                    <a:pt x="102" y="2854"/>
                    <a:pt x="255" y="2794"/>
                  </a:cubicBezTo>
                  <a:lnTo>
                    <a:pt x="7201" y="24"/>
                  </a:lnTo>
                  <a:cubicBezTo>
                    <a:pt x="7241" y="8"/>
                    <a:pt x="7284" y="0"/>
                    <a:pt x="7327" y="0"/>
                  </a:cubicBezTo>
                  <a:cubicBezTo>
                    <a:pt x="7369" y="0"/>
                    <a:pt x="7412" y="8"/>
                    <a:pt x="7453" y="24"/>
                  </a:cubicBezTo>
                  <a:lnTo>
                    <a:pt x="14273" y="2743"/>
                  </a:lnTo>
                  <a:lnTo>
                    <a:pt x="21094" y="24"/>
                  </a:lnTo>
                  <a:cubicBezTo>
                    <a:pt x="21135" y="8"/>
                    <a:pt x="21177" y="0"/>
                    <a:pt x="21219" y="0"/>
                  </a:cubicBezTo>
                  <a:cubicBezTo>
                    <a:pt x="21297" y="0"/>
                    <a:pt x="21374" y="27"/>
                    <a:pt x="21440" y="79"/>
                  </a:cubicBezTo>
                  <a:cubicBezTo>
                    <a:pt x="21540" y="160"/>
                    <a:pt x="21600" y="291"/>
                    <a:pt x="21600" y="431"/>
                  </a:cubicBezTo>
                  <a:lnTo>
                    <a:pt x="21600" y="18400"/>
                  </a:lnTo>
                  <a:cubicBezTo>
                    <a:pt x="21600" y="18583"/>
                    <a:pt x="21498" y="18746"/>
                    <a:pt x="21346" y="18806"/>
                  </a:cubicBezTo>
                  <a:lnTo>
                    <a:pt x="14399" y="21575"/>
                  </a:lnTo>
                  <a:cubicBezTo>
                    <a:pt x="14359" y="21592"/>
                    <a:pt x="14316" y="21600"/>
                    <a:pt x="14273" y="21600"/>
                  </a:cubicBezTo>
                  <a:cubicBezTo>
                    <a:pt x="14231" y="21600"/>
                    <a:pt x="14188" y="21592"/>
                    <a:pt x="14147" y="21575"/>
                  </a:cubicBezTo>
                  <a:lnTo>
                    <a:pt x="7327" y="18857"/>
                  </a:lnTo>
                  <a:lnTo>
                    <a:pt x="506" y="21575"/>
                  </a:lnTo>
                  <a:cubicBezTo>
                    <a:pt x="465" y="21592"/>
                    <a:pt x="423" y="21600"/>
                    <a:pt x="380" y="21600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4" name="Shape"/>
            <p:cNvSpPr/>
            <p:nvPr/>
          </p:nvSpPr>
          <p:spPr>
            <a:xfrm>
              <a:off x="0" y="0"/>
              <a:ext cx="691687" cy="59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6" y="0"/>
                  </a:moveTo>
                  <a:cubicBezTo>
                    <a:pt x="20784" y="0"/>
                    <a:pt x="20701" y="16"/>
                    <a:pt x="20622" y="47"/>
                  </a:cubicBezTo>
                  <a:lnTo>
                    <a:pt x="14155" y="2613"/>
                  </a:lnTo>
                  <a:lnTo>
                    <a:pt x="7689" y="47"/>
                  </a:lnTo>
                  <a:cubicBezTo>
                    <a:pt x="7610" y="16"/>
                    <a:pt x="7527" y="0"/>
                    <a:pt x="7445" y="0"/>
                  </a:cubicBezTo>
                  <a:cubicBezTo>
                    <a:pt x="7362" y="0"/>
                    <a:pt x="7280" y="16"/>
                    <a:pt x="7201" y="47"/>
                  </a:cubicBezTo>
                  <a:lnTo>
                    <a:pt x="491" y="2710"/>
                  </a:lnTo>
                  <a:cubicBezTo>
                    <a:pt x="197" y="2826"/>
                    <a:pt x="0" y="3140"/>
                    <a:pt x="0" y="3492"/>
                  </a:cubicBezTo>
                  <a:lnTo>
                    <a:pt x="0" y="20771"/>
                  </a:lnTo>
                  <a:cubicBezTo>
                    <a:pt x="0" y="21040"/>
                    <a:pt x="115" y="21292"/>
                    <a:pt x="310" y="21447"/>
                  </a:cubicBezTo>
                  <a:cubicBezTo>
                    <a:pt x="436" y="21548"/>
                    <a:pt x="585" y="21600"/>
                    <a:pt x="734" y="21600"/>
                  </a:cubicBezTo>
                  <a:cubicBezTo>
                    <a:pt x="816" y="21600"/>
                    <a:pt x="899" y="21584"/>
                    <a:pt x="978" y="21553"/>
                  </a:cubicBezTo>
                  <a:lnTo>
                    <a:pt x="7445" y="18987"/>
                  </a:lnTo>
                  <a:lnTo>
                    <a:pt x="13911" y="21553"/>
                  </a:lnTo>
                  <a:cubicBezTo>
                    <a:pt x="13990" y="21584"/>
                    <a:pt x="14073" y="21600"/>
                    <a:pt x="14155" y="21600"/>
                  </a:cubicBezTo>
                  <a:cubicBezTo>
                    <a:pt x="14238" y="21600"/>
                    <a:pt x="14320" y="21584"/>
                    <a:pt x="14399" y="21553"/>
                  </a:cubicBezTo>
                  <a:lnTo>
                    <a:pt x="21109" y="18890"/>
                  </a:lnTo>
                  <a:cubicBezTo>
                    <a:pt x="21403" y="18773"/>
                    <a:pt x="21600" y="18460"/>
                    <a:pt x="21600" y="18108"/>
                  </a:cubicBezTo>
                  <a:lnTo>
                    <a:pt x="21600" y="829"/>
                  </a:lnTo>
                  <a:cubicBezTo>
                    <a:pt x="21600" y="560"/>
                    <a:pt x="21485" y="308"/>
                    <a:pt x="21290" y="152"/>
                  </a:cubicBezTo>
                  <a:cubicBezTo>
                    <a:pt x="21164" y="52"/>
                    <a:pt x="21015" y="0"/>
                    <a:pt x="20866" y="0"/>
                  </a:cubicBezTo>
                  <a:moveTo>
                    <a:pt x="20866" y="829"/>
                  </a:moveTo>
                  <a:lnTo>
                    <a:pt x="20866" y="18108"/>
                  </a:lnTo>
                  <a:lnTo>
                    <a:pt x="14155" y="20771"/>
                  </a:lnTo>
                  <a:lnTo>
                    <a:pt x="7445" y="18108"/>
                  </a:lnTo>
                  <a:lnTo>
                    <a:pt x="734" y="20771"/>
                  </a:lnTo>
                  <a:lnTo>
                    <a:pt x="734" y="3492"/>
                  </a:lnTo>
                  <a:lnTo>
                    <a:pt x="7445" y="829"/>
                  </a:lnTo>
                  <a:lnTo>
                    <a:pt x="14155" y="3492"/>
                  </a:lnTo>
                  <a:lnTo>
                    <a:pt x="20866" y="829"/>
                  </a:ln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5" name="Shape"/>
            <p:cNvSpPr/>
            <p:nvPr/>
          </p:nvSpPr>
          <p:spPr>
            <a:xfrm>
              <a:off x="235428" y="28696"/>
              <a:ext cx="214892" cy="551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16"/>
                  </a:moveTo>
                  <a:lnTo>
                    <a:pt x="21600" y="21600"/>
                  </a:lnTo>
                  <a:lnTo>
                    <a:pt x="21600" y="2884"/>
                  </a:lnTo>
                  <a:lnTo>
                    <a:pt x="0" y="0"/>
                  </a:lnTo>
                  <a:cubicBezTo>
                    <a:pt x="0" y="0"/>
                    <a:pt x="0" y="18716"/>
                    <a:pt x="0" y="18716"/>
                  </a:cubicBezTo>
                  <a:close/>
                </a:path>
              </a:pathLst>
            </a:custGeom>
            <a:solidFill>
              <a:srgbClr val="DCDCD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569920" y="98706"/>
              <a:ext cx="1" cy="151874"/>
            </a:xfrm>
            <a:prstGeom prst="line">
              <a:avLst/>
            </a:prstGeom>
            <a:noFill/>
            <a:ln w="1014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Shape"/>
            <p:cNvSpPr/>
            <p:nvPr/>
          </p:nvSpPr>
          <p:spPr>
            <a:xfrm>
              <a:off x="568952" y="95656"/>
              <a:ext cx="68476" cy="77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798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8" name="Shape"/>
            <p:cNvSpPr/>
            <p:nvPr/>
          </p:nvSpPr>
          <p:spPr>
            <a:xfrm>
              <a:off x="58857" y="286969"/>
              <a:ext cx="171792" cy="16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633"/>
                  </a:moveTo>
                  <a:lnTo>
                    <a:pt x="6015" y="21600"/>
                  </a:lnTo>
                  <a:lnTo>
                    <a:pt x="21600" y="8026"/>
                  </a:lnTo>
                  <a:lnTo>
                    <a:pt x="21600" y="0"/>
                  </a:lnTo>
                  <a:cubicBezTo>
                    <a:pt x="21600" y="0"/>
                    <a:pt x="0" y="15633"/>
                    <a:pt x="0" y="15633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9" name="Shape"/>
            <p:cNvSpPr/>
            <p:nvPr/>
          </p:nvSpPr>
          <p:spPr>
            <a:xfrm>
              <a:off x="235428" y="286969"/>
              <a:ext cx="214892" cy="11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71"/>
                  </a:moveTo>
                  <a:lnTo>
                    <a:pt x="21600" y="21600"/>
                  </a:lnTo>
                  <a:lnTo>
                    <a:pt x="0" y="12031"/>
                  </a:lnTo>
                  <a:lnTo>
                    <a:pt x="0" y="0"/>
                  </a:lnTo>
                  <a:cubicBezTo>
                    <a:pt x="0" y="0"/>
                    <a:pt x="21600" y="12971"/>
                    <a:pt x="21600" y="12971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0" name="Shape"/>
            <p:cNvSpPr/>
            <p:nvPr/>
          </p:nvSpPr>
          <p:spPr>
            <a:xfrm>
              <a:off x="451238" y="248706"/>
              <a:ext cx="123108" cy="15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36"/>
                  </a:moveTo>
                  <a:lnTo>
                    <a:pt x="0" y="21600"/>
                  </a:lnTo>
                  <a:lnTo>
                    <a:pt x="21600" y="0"/>
                  </a:lnTo>
                  <a:cubicBezTo>
                    <a:pt x="21600" y="0"/>
                    <a:pt x="0" y="15336"/>
                    <a:pt x="0" y="15336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H="1">
              <a:off x="60409" y="407380"/>
              <a:ext cx="53158" cy="51837"/>
            </a:xfrm>
            <a:prstGeom prst="line">
              <a:avLst/>
            </a:prstGeom>
            <a:noFill/>
            <a:ln w="2030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60409" y="407380"/>
              <a:ext cx="53158" cy="51837"/>
            </a:xfrm>
            <a:prstGeom prst="line">
              <a:avLst/>
            </a:prstGeom>
            <a:noFill/>
            <a:ln w="20307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Shape"/>
            <p:cNvSpPr/>
            <p:nvPr/>
          </p:nvSpPr>
          <p:spPr>
            <a:xfrm>
              <a:off x="510095" y="239141"/>
              <a:ext cx="63198" cy="6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185"/>
                  </a:moveTo>
                  <a:lnTo>
                    <a:pt x="21600" y="0"/>
                  </a:lnTo>
                  <a:lnTo>
                    <a:pt x="12481" y="21600"/>
                  </a:lnTo>
                  <a:cubicBezTo>
                    <a:pt x="12481" y="21600"/>
                    <a:pt x="0" y="11185"/>
                    <a:pt x="0" y="11185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6267775" y="2883734"/>
            <a:ext cx="581508" cy="706970"/>
            <a:chOff x="0" y="0"/>
            <a:chExt cx="581506" cy="706969"/>
          </a:xfrm>
        </p:grpSpPr>
        <p:sp>
          <p:nvSpPr>
            <p:cNvPr id="185" name="Shape"/>
            <p:cNvSpPr/>
            <p:nvPr/>
          </p:nvSpPr>
          <p:spPr>
            <a:xfrm>
              <a:off x="9809" y="9565"/>
              <a:ext cx="556869" cy="6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7852" y="0"/>
                  </a:lnTo>
                  <a:lnTo>
                    <a:pt x="21600" y="298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6" name="Shape"/>
            <p:cNvSpPr/>
            <p:nvPr/>
          </p:nvSpPr>
          <p:spPr>
            <a:xfrm>
              <a:off x="0" y="0"/>
              <a:ext cx="581507" cy="7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094"/>
                  </a:lnTo>
                  <a:cubicBezTo>
                    <a:pt x="21600" y="3094"/>
                    <a:pt x="17743" y="0"/>
                    <a:pt x="17743" y="0"/>
                  </a:cubicBezTo>
                  <a:close/>
                  <a:moveTo>
                    <a:pt x="17364" y="734"/>
                  </a:moveTo>
                  <a:lnTo>
                    <a:pt x="20685" y="3398"/>
                  </a:lnTo>
                  <a:lnTo>
                    <a:pt x="20685" y="20866"/>
                  </a:lnTo>
                  <a:lnTo>
                    <a:pt x="915" y="20866"/>
                  </a:lnTo>
                  <a:lnTo>
                    <a:pt x="915" y="734"/>
                  </a:lnTo>
                  <a:cubicBezTo>
                    <a:pt x="915" y="734"/>
                    <a:pt x="17364" y="734"/>
                    <a:pt x="17364" y="734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461047" y="19131"/>
              <a:ext cx="109463" cy="10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461047" y="19131"/>
              <a:ext cx="109463" cy="10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1902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9" name="Shape"/>
            <p:cNvSpPr/>
            <p:nvPr/>
          </p:nvSpPr>
          <p:spPr>
            <a:xfrm>
              <a:off x="58857" y="57393"/>
              <a:ext cx="354940" cy="22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0" name="Shape"/>
            <p:cNvSpPr/>
            <p:nvPr/>
          </p:nvSpPr>
          <p:spPr>
            <a:xfrm>
              <a:off x="58857" y="105222"/>
              <a:ext cx="35494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1" name="Shape"/>
            <p:cNvSpPr/>
            <p:nvPr/>
          </p:nvSpPr>
          <p:spPr>
            <a:xfrm>
              <a:off x="58857" y="153050"/>
              <a:ext cx="354940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2" name="Shape"/>
            <p:cNvSpPr/>
            <p:nvPr/>
          </p:nvSpPr>
          <p:spPr>
            <a:xfrm>
              <a:off x="245238" y="506978"/>
              <a:ext cx="285416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3" name="Shape"/>
            <p:cNvSpPr/>
            <p:nvPr/>
          </p:nvSpPr>
          <p:spPr>
            <a:xfrm>
              <a:off x="245238" y="554807"/>
              <a:ext cx="285416" cy="2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4" name="Shape"/>
            <p:cNvSpPr/>
            <p:nvPr/>
          </p:nvSpPr>
          <p:spPr>
            <a:xfrm>
              <a:off x="245238" y="602635"/>
              <a:ext cx="285416" cy="2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5" name="Shape"/>
            <p:cNvSpPr/>
            <p:nvPr/>
          </p:nvSpPr>
          <p:spPr>
            <a:xfrm>
              <a:off x="441428" y="296534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6" name="Shape"/>
            <p:cNvSpPr/>
            <p:nvPr/>
          </p:nvSpPr>
          <p:spPr>
            <a:xfrm>
              <a:off x="441428" y="325231"/>
              <a:ext cx="94398" cy="1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7" name="Shape"/>
            <p:cNvSpPr/>
            <p:nvPr/>
          </p:nvSpPr>
          <p:spPr>
            <a:xfrm>
              <a:off x="441428" y="353928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8" name="Shape"/>
            <p:cNvSpPr/>
            <p:nvPr/>
          </p:nvSpPr>
          <p:spPr>
            <a:xfrm>
              <a:off x="441428" y="382625"/>
              <a:ext cx="94398" cy="1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9" name="Shape"/>
            <p:cNvSpPr/>
            <p:nvPr/>
          </p:nvSpPr>
          <p:spPr>
            <a:xfrm>
              <a:off x="441428" y="411322"/>
              <a:ext cx="94398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4848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0" name="Shape"/>
            <p:cNvSpPr/>
            <p:nvPr/>
          </p:nvSpPr>
          <p:spPr>
            <a:xfrm>
              <a:off x="68666" y="306100"/>
              <a:ext cx="54816" cy="119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1" name="Shape"/>
            <p:cNvSpPr/>
            <p:nvPr/>
          </p:nvSpPr>
          <p:spPr>
            <a:xfrm>
              <a:off x="137333" y="200878"/>
              <a:ext cx="54816" cy="22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2" name="Shape"/>
            <p:cNvSpPr/>
            <p:nvPr/>
          </p:nvSpPr>
          <p:spPr>
            <a:xfrm>
              <a:off x="215809" y="239141"/>
              <a:ext cx="54816" cy="18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3" name="Shape"/>
            <p:cNvSpPr/>
            <p:nvPr/>
          </p:nvSpPr>
          <p:spPr>
            <a:xfrm>
              <a:off x="284476" y="277403"/>
              <a:ext cx="54820" cy="14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6E9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4" name="Shape"/>
            <p:cNvSpPr/>
            <p:nvPr/>
          </p:nvSpPr>
          <p:spPr>
            <a:xfrm>
              <a:off x="362952" y="344363"/>
              <a:ext cx="54816" cy="7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5" name="Shape"/>
            <p:cNvSpPr/>
            <p:nvPr/>
          </p:nvSpPr>
          <p:spPr>
            <a:xfrm>
              <a:off x="58857" y="478282"/>
              <a:ext cx="79311" cy="15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02" y="16448"/>
                  </a:moveTo>
                  <a:lnTo>
                    <a:pt x="10296" y="21600"/>
                  </a:lnTo>
                  <a:cubicBezTo>
                    <a:pt x="4095" y="19484"/>
                    <a:pt x="0" y="15872"/>
                    <a:pt x="0" y="11768"/>
                  </a:cubicBezTo>
                  <a:cubicBezTo>
                    <a:pt x="0" y="5498"/>
                    <a:pt x="9550" y="384"/>
                    <a:pt x="21600" y="0"/>
                  </a:cubicBezTo>
                  <a:lnTo>
                    <a:pt x="21600" y="5939"/>
                  </a:lnTo>
                  <a:cubicBezTo>
                    <a:pt x="15933" y="6308"/>
                    <a:pt x="11520" y="8766"/>
                    <a:pt x="11520" y="11768"/>
                  </a:cubicBezTo>
                  <a:cubicBezTo>
                    <a:pt x="11520" y="13683"/>
                    <a:pt x="13336" y="15371"/>
                    <a:pt x="16102" y="16448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6" name="Shape"/>
            <p:cNvSpPr/>
            <p:nvPr/>
          </p:nvSpPr>
          <p:spPr>
            <a:xfrm>
              <a:off x="147142" y="478282"/>
              <a:ext cx="65176" cy="57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4" y="21600"/>
                  </a:moveTo>
                  <a:lnTo>
                    <a:pt x="21600" y="13778"/>
                  </a:lnTo>
                  <a:cubicBezTo>
                    <a:pt x="16881" y="5924"/>
                    <a:pt x="9017" y="619"/>
                    <a:pt x="0" y="0"/>
                  </a:cubicBezTo>
                  <a:lnTo>
                    <a:pt x="0" y="15623"/>
                  </a:lnTo>
                  <a:cubicBezTo>
                    <a:pt x="3821" y="16158"/>
                    <a:pt x="7140" y="18366"/>
                    <a:pt x="9364" y="21600"/>
                  </a:cubicBezTo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7" name="Shape"/>
            <p:cNvSpPr/>
            <p:nvPr/>
          </p:nvSpPr>
          <p:spPr>
            <a:xfrm>
              <a:off x="107904" y="526110"/>
              <a:ext cx="122208" cy="11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26" y="0"/>
                  </a:moveTo>
                  <a:lnTo>
                    <a:pt x="13536" y="3747"/>
                  </a:lnTo>
                  <a:cubicBezTo>
                    <a:pt x="13913" y="4638"/>
                    <a:pt x="14122" y="5618"/>
                    <a:pt x="14122" y="6646"/>
                  </a:cubicBezTo>
                  <a:cubicBezTo>
                    <a:pt x="14122" y="10770"/>
                    <a:pt x="10770" y="14124"/>
                    <a:pt x="6646" y="14124"/>
                  </a:cubicBezTo>
                  <a:cubicBezTo>
                    <a:pt x="5620" y="14124"/>
                    <a:pt x="4638" y="13916"/>
                    <a:pt x="3749" y="13538"/>
                  </a:cubicBezTo>
                  <a:lnTo>
                    <a:pt x="0" y="20027"/>
                  </a:lnTo>
                  <a:cubicBezTo>
                    <a:pt x="2005" y="21026"/>
                    <a:pt x="4255" y="21600"/>
                    <a:pt x="6646" y="21600"/>
                  </a:cubicBezTo>
                  <a:cubicBezTo>
                    <a:pt x="14904" y="21600"/>
                    <a:pt x="21600" y="14906"/>
                    <a:pt x="21600" y="6646"/>
                  </a:cubicBezTo>
                  <a:cubicBezTo>
                    <a:pt x="21600" y="4255"/>
                    <a:pt x="21024" y="2005"/>
                    <a:pt x="20026" y="0"/>
                  </a:cubicBezTo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09" name="Shape"/>
          <p:cNvSpPr/>
          <p:nvPr/>
        </p:nvSpPr>
        <p:spPr>
          <a:xfrm>
            <a:off x="7391711" y="4930926"/>
            <a:ext cx="186897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6D7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0" name="Shape"/>
          <p:cNvSpPr/>
          <p:nvPr/>
        </p:nvSpPr>
        <p:spPr>
          <a:xfrm>
            <a:off x="9259264" y="4930926"/>
            <a:ext cx="1871416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4E535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1" name="Shape"/>
          <p:cNvSpPr/>
          <p:nvPr/>
        </p:nvSpPr>
        <p:spPr>
          <a:xfrm>
            <a:off x="11114110" y="4930926"/>
            <a:ext cx="1877478" cy="46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A9C14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8242909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10097755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978011" y="5076921"/>
            <a:ext cx="177227" cy="1720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 flipV="1">
            <a:off x="8331840" y="5398111"/>
            <a:ext cx="1" cy="1143281"/>
          </a:xfrm>
          <a:prstGeom prst="line">
            <a:avLst/>
          </a:prstGeom>
          <a:ln w="76200">
            <a:solidFill>
              <a:srgbClr val="6D7D8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12066942" y="5398111"/>
            <a:ext cx="135" cy="2022177"/>
          </a:xfrm>
          <a:prstGeom prst="line">
            <a:avLst/>
          </a:prstGeom>
          <a:ln w="76200">
            <a:solidFill>
              <a:srgbClr val="A9C146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 flipH="1">
            <a:off x="10186686" y="3514771"/>
            <a:ext cx="135" cy="1410111"/>
          </a:xfrm>
          <a:prstGeom prst="line">
            <a:avLst/>
          </a:prstGeom>
          <a:ln w="76200">
            <a:solidFill>
              <a:srgbClr val="4E5359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Oval"/>
          <p:cNvSpPr/>
          <p:nvPr/>
        </p:nvSpPr>
        <p:spPr>
          <a:xfrm>
            <a:off x="9703919" y="2638800"/>
            <a:ext cx="956429" cy="932650"/>
          </a:xfrm>
          <a:prstGeom prst="ellipse">
            <a:avLst/>
          </a:prstGeom>
          <a:solidFill>
            <a:srgbClr val="4E5359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9" name="Oval"/>
          <p:cNvSpPr/>
          <p:nvPr/>
        </p:nvSpPr>
        <p:spPr>
          <a:xfrm>
            <a:off x="7849071" y="6449279"/>
            <a:ext cx="956429" cy="932650"/>
          </a:xfrm>
          <a:prstGeom prst="ellipse">
            <a:avLst/>
          </a:prstGeom>
          <a:solidFill>
            <a:srgbClr val="6D7D8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Oval"/>
          <p:cNvSpPr/>
          <p:nvPr/>
        </p:nvSpPr>
        <p:spPr>
          <a:xfrm>
            <a:off x="11571470" y="7193853"/>
            <a:ext cx="956429" cy="932651"/>
          </a:xfrm>
          <a:prstGeom prst="ellipse">
            <a:avLst/>
          </a:prstGeom>
          <a:solidFill>
            <a:srgbClr val="A9C146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z="5000" b="0" spc="-208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7958417" y="6804657"/>
            <a:ext cx="771817" cy="723901"/>
            <a:chOff x="0" y="0"/>
            <a:chExt cx="771816" cy="723899"/>
          </a:xfrm>
        </p:grpSpPr>
        <p:sp>
          <p:nvSpPr>
            <p:cNvPr id="221" name="Shape"/>
            <p:cNvSpPr/>
            <p:nvPr/>
          </p:nvSpPr>
          <p:spPr>
            <a:xfrm>
              <a:off x="311132" y="560038"/>
              <a:ext cx="154049" cy="144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2" name="Shape"/>
            <p:cNvSpPr/>
            <p:nvPr/>
          </p:nvSpPr>
          <p:spPr>
            <a:xfrm>
              <a:off x="176308" y="684491"/>
              <a:ext cx="412010" cy="39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2E2E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3" name="Shape"/>
            <p:cNvSpPr/>
            <p:nvPr/>
          </p:nvSpPr>
          <p:spPr>
            <a:xfrm>
              <a:off x="0" y="0"/>
              <a:ext cx="771817" cy="56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1" y="21600"/>
                  </a:moveTo>
                  <a:lnTo>
                    <a:pt x="819" y="21600"/>
                  </a:lnTo>
                  <a:cubicBezTo>
                    <a:pt x="366" y="21600"/>
                    <a:pt x="0" y="21102"/>
                    <a:pt x="0" y="20489"/>
                  </a:cubicBezTo>
                  <a:lnTo>
                    <a:pt x="0" y="1111"/>
                  </a:lnTo>
                  <a:cubicBezTo>
                    <a:pt x="0" y="497"/>
                    <a:pt x="366" y="0"/>
                    <a:pt x="819" y="0"/>
                  </a:cubicBezTo>
                  <a:lnTo>
                    <a:pt x="20781" y="0"/>
                  </a:lnTo>
                  <a:cubicBezTo>
                    <a:pt x="21234" y="0"/>
                    <a:pt x="21600" y="497"/>
                    <a:pt x="21600" y="1111"/>
                  </a:cubicBezTo>
                  <a:lnTo>
                    <a:pt x="21600" y="20489"/>
                  </a:lnTo>
                  <a:cubicBezTo>
                    <a:pt x="21600" y="21102"/>
                    <a:pt x="21234" y="21600"/>
                    <a:pt x="20781" y="21600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4" name="Shape"/>
            <p:cNvSpPr/>
            <p:nvPr/>
          </p:nvSpPr>
          <p:spPr>
            <a:xfrm>
              <a:off x="0" y="0"/>
              <a:ext cx="771817" cy="56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1" y="21600"/>
                  </a:moveTo>
                  <a:lnTo>
                    <a:pt x="819" y="21600"/>
                  </a:lnTo>
                  <a:cubicBezTo>
                    <a:pt x="366" y="21600"/>
                    <a:pt x="0" y="21102"/>
                    <a:pt x="0" y="20489"/>
                  </a:cubicBezTo>
                  <a:lnTo>
                    <a:pt x="0" y="1111"/>
                  </a:lnTo>
                  <a:cubicBezTo>
                    <a:pt x="0" y="497"/>
                    <a:pt x="366" y="0"/>
                    <a:pt x="819" y="0"/>
                  </a:cubicBezTo>
                  <a:lnTo>
                    <a:pt x="20781" y="0"/>
                  </a:lnTo>
                  <a:cubicBezTo>
                    <a:pt x="21234" y="0"/>
                    <a:pt x="21600" y="497"/>
                    <a:pt x="21600" y="1111"/>
                  </a:cubicBezTo>
                  <a:lnTo>
                    <a:pt x="21600" y="20489"/>
                  </a:lnTo>
                  <a:cubicBezTo>
                    <a:pt x="21600" y="21102"/>
                    <a:pt x="21234" y="21600"/>
                    <a:pt x="20781" y="21600"/>
                  </a:cubicBezTo>
                  <a:close/>
                </a:path>
              </a:pathLst>
            </a:custGeom>
            <a:noFill/>
            <a:ln w="50800" cap="flat">
              <a:solidFill>
                <a:srgbClr val="E2E2E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5" name="Shape"/>
            <p:cNvSpPr/>
            <p:nvPr/>
          </p:nvSpPr>
          <p:spPr>
            <a:xfrm>
              <a:off x="93339" y="62226"/>
              <a:ext cx="222402" cy="16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42" y="21600"/>
                  </a:moveTo>
                  <a:cubicBezTo>
                    <a:pt x="4355" y="19819"/>
                    <a:pt x="3557" y="17381"/>
                    <a:pt x="3557" y="14693"/>
                  </a:cubicBezTo>
                  <a:cubicBezTo>
                    <a:pt x="3557" y="9257"/>
                    <a:pt x="6806" y="4837"/>
                    <a:pt x="10800" y="4837"/>
                  </a:cubicBezTo>
                  <a:cubicBezTo>
                    <a:pt x="14794" y="4837"/>
                    <a:pt x="18044" y="9257"/>
                    <a:pt x="18044" y="14693"/>
                  </a:cubicBezTo>
                  <a:cubicBezTo>
                    <a:pt x="18044" y="17381"/>
                    <a:pt x="17246" y="19819"/>
                    <a:pt x="15958" y="21600"/>
                  </a:cubicBezTo>
                  <a:lnTo>
                    <a:pt x="20326" y="21600"/>
                  </a:lnTo>
                  <a:cubicBezTo>
                    <a:pt x="21138" y="19539"/>
                    <a:pt x="21600" y="17187"/>
                    <a:pt x="21600" y="14693"/>
                  </a:cubicBezTo>
                  <a:cubicBezTo>
                    <a:pt x="21600" y="6592"/>
                    <a:pt x="16755" y="0"/>
                    <a:pt x="10800" y="0"/>
                  </a:cubicBezTo>
                  <a:cubicBezTo>
                    <a:pt x="4844" y="0"/>
                    <a:pt x="0" y="6592"/>
                    <a:pt x="0" y="14693"/>
                  </a:cubicBezTo>
                  <a:cubicBezTo>
                    <a:pt x="0" y="17187"/>
                    <a:pt x="463" y="19539"/>
                    <a:pt x="1274" y="21600"/>
                  </a:cubicBezTo>
                  <a:cubicBezTo>
                    <a:pt x="1274" y="21600"/>
                    <a:pt x="5642" y="21600"/>
                    <a:pt x="5642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6" name="Shape"/>
            <p:cNvSpPr/>
            <p:nvPr/>
          </p:nvSpPr>
          <p:spPr>
            <a:xfrm>
              <a:off x="477070" y="62226"/>
              <a:ext cx="222402" cy="16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43" y="21600"/>
                  </a:moveTo>
                  <a:cubicBezTo>
                    <a:pt x="4355" y="19819"/>
                    <a:pt x="3557" y="17381"/>
                    <a:pt x="3557" y="14693"/>
                  </a:cubicBezTo>
                  <a:cubicBezTo>
                    <a:pt x="3557" y="9257"/>
                    <a:pt x="6806" y="4837"/>
                    <a:pt x="10800" y="4837"/>
                  </a:cubicBezTo>
                  <a:cubicBezTo>
                    <a:pt x="14795" y="4837"/>
                    <a:pt x="18044" y="9257"/>
                    <a:pt x="18044" y="14693"/>
                  </a:cubicBezTo>
                  <a:cubicBezTo>
                    <a:pt x="18044" y="17381"/>
                    <a:pt x="17246" y="19819"/>
                    <a:pt x="15959" y="21600"/>
                  </a:cubicBezTo>
                  <a:lnTo>
                    <a:pt x="20327" y="21600"/>
                  </a:lnTo>
                  <a:cubicBezTo>
                    <a:pt x="21138" y="19539"/>
                    <a:pt x="21600" y="17187"/>
                    <a:pt x="21600" y="14693"/>
                  </a:cubicBezTo>
                  <a:cubicBezTo>
                    <a:pt x="21600" y="6592"/>
                    <a:pt x="16755" y="0"/>
                    <a:pt x="10800" y="0"/>
                  </a:cubicBezTo>
                  <a:cubicBezTo>
                    <a:pt x="4845" y="0"/>
                    <a:pt x="0" y="6592"/>
                    <a:pt x="0" y="14693"/>
                  </a:cubicBezTo>
                  <a:cubicBezTo>
                    <a:pt x="0" y="17187"/>
                    <a:pt x="463" y="19539"/>
                    <a:pt x="1275" y="21600"/>
                  </a:cubicBezTo>
                  <a:cubicBezTo>
                    <a:pt x="1275" y="21600"/>
                    <a:pt x="5643" y="21600"/>
                    <a:pt x="5643" y="21600"/>
                  </a:cubicBezTo>
                  <a:close/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7" name="Shape"/>
            <p:cNvSpPr/>
            <p:nvPr/>
          </p:nvSpPr>
          <p:spPr>
            <a:xfrm>
              <a:off x="186679" y="51855"/>
              <a:ext cx="46722" cy="1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2" y="0"/>
                  </a:lnTo>
                  <a:cubicBezTo>
                    <a:pt x="1080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9D6A6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8" name="Shape"/>
            <p:cNvSpPr/>
            <p:nvPr/>
          </p:nvSpPr>
          <p:spPr>
            <a:xfrm>
              <a:off x="207421" y="51855"/>
              <a:ext cx="23377" cy="1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186679" y="155566"/>
              <a:ext cx="46722" cy="46732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0" name="Shape"/>
            <p:cNvSpPr/>
            <p:nvPr/>
          </p:nvSpPr>
          <p:spPr>
            <a:xfrm>
              <a:off x="518554" y="72597"/>
              <a:ext cx="88561" cy="11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2" y="21600"/>
                  </a:moveTo>
                  <a:lnTo>
                    <a:pt x="21600" y="16465"/>
                  </a:lnTo>
                  <a:lnTo>
                    <a:pt x="0" y="0"/>
                  </a:lnTo>
                  <a:cubicBezTo>
                    <a:pt x="0" y="0"/>
                    <a:pt x="12262" y="21600"/>
                    <a:pt x="12262" y="21600"/>
                  </a:cubicBezTo>
                  <a:close/>
                </a:path>
              </a:pathLst>
            </a:custGeom>
            <a:solidFill>
              <a:srgbClr val="7F9C6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1" name="Shape"/>
            <p:cNvSpPr/>
            <p:nvPr/>
          </p:nvSpPr>
          <p:spPr>
            <a:xfrm>
              <a:off x="518554" y="72597"/>
              <a:ext cx="88561" cy="99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1" y="21600"/>
                  </a:moveTo>
                  <a:lnTo>
                    <a:pt x="21600" y="18686"/>
                  </a:lnTo>
                  <a:lnTo>
                    <a:pt x="0" y="0"/>
                  </a:lnTo>
                  <a:cubicBezTo>
                    <a:pt x="0" y="0"/>
                    <a:pt x="16931" y="21600"/>
                    <a:pt x="16931" y="21600"/>
                  </a:cubicBezTo>
                  <a:close/>
                </a:path>
              </a:pathLst>
            </a:cu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2" name="Circle"/>
            <p:cNvSpPr/>
            <p:nvPr/>
          </p:nvSpPr>
          <p:spPr>
            <a:xfrm>
              <a:off x="570409" y="155566"/>
              <a:ext cx="46732" cy="46732"/>
            </a:xfrm>
            <a:prstGeom prst="ellipse">
              <a:avLst/>
            </a:prstGeom>
            <a:solidFill>
              <a:srgbClr val="C5EEA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20742" y="280019"/>
              <a:ext cx="729665" cy="20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20"/>
                  </a:moveTo>
                  <a:lnTo>
                    <a:pt x="1482" y="16320"/>
                  </a:lnTo>
                  <a:lnTo>
                    <a:pt x="2462" y="9241"/>
                  </a:lnTo>
                  <a:lnTo>
                    <a:pt x="4446" y="19611"/>
                  </a:lnTo>
                  <a:lnTo>
                    <a:pt x="7040" y="2811"/>
                  </a:lnTo>
                  <a:lnTo>
                    <a:pt x="8623" y="16320"/>
                  </a:lnTo>
                  <a:lnTo>
                    <a:pt x="10137" y="16320"/>
                  </a:lnTo>
                  <a:lnTo>
                    <a:pt x="11823" y="10423"/>
                  </a:lnTo>
                  <a:lnTo>
                    <a:pt x="14147" y="21600"/>
                  </a:lnTo>
                  <a:lnTo>
                    <a:pt x="17145" y="0"/>
                  </a:lnTo>
                  <a:lnTo>
                    <a:pt x="18661" y="14057"/>
                  </a:lnTo>
                  <a:lnTo>
                    <a:pt x="21600" y="14057"/>
                  </a:lnTo>
                </a:path>
              </a:pathLst>
            </a:custGeom>
            <a:noFill/>
            <a:ln w="30124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9748942" y="2559531"/>
            <a:ext cx="863601" cy="739940"/>
            <a:chOff x="0" y="0"/>
            <a:chExt cx="863599" cy="739938"/>
          </a:xfrm>
        </p:grpSpPr>
        <p:sp>
          <p:nvSpPr>
            <p:cNvPr id="235" name="Shape"/>
            <p:cNvSpPr/>
            <p:nvPr/>
          </p:nvSpPr>
          <p:spPr>
            <a:xfrm>
              <a:off x="355333" y="574804"/>
              <a:ext cx="155240" cy="14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6" name="Shape"/>
            <p:cNvSpPr/>
            <p:nvPr/>
          </p:nvSpPr>
          <p:spPr>
            <a:xfrm>
              <a:off x="229921" y="700216"/>
              <a:ext cx="415179" cy="39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2E2E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7" name="Shape"/>
            <p:cNvSpPr/>
            <p:nvPr/>
          </p:nvSpPr>
          <p:spPr>
            <a:xfrm>
              <a:off x="41803" y="0"/>
              <a:ext cx="777764" cy="57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2" y="21600"/>
                  </a:moveTo>
                  <a:lnTo>
                    <a:pt x="818" y="21600"/>
                  </a:lnTo>
                  <a:cubicBezTo>
                    <a:pt x="367" y="21600"/>
                    <a:pt x="0" y="21103"/>
                    <a:pt x="0" y="20489"/>
                  </a:cubicBezTo>
                  <a:lnTo>
                    <a:pt x="0" y="1111"/>
                  </a:lnTo>
                  <a:cubicBezTo>
                    <a:pt x="0" y="498"/>
                    <a:pt x="367" y="0"/>
                    <a:pt x="818" y="0"/>
                  </a:cubicBezTo>
                  <a:lnTo>
                    <a:pt x="20782" y="0"/>
                  </a:lnTo>
                  <a:cubicBezTo>
                    <a:pt x="21234" y="0"/>
                    <a:pt x="21600" y="498"/>
                    <a:pt x="21600" y="1111"/>
                  </a:cubicBezTo>
                  <a:lnTo>
                    <a:pt x="21600" y="20489"/>
                  </a:lnTo>
                  <a:cubicBezTo>
                    <a:pt x="21600" y="21103"/>
                    <a:pt x="21234" y="21600"/>
                    <a:pt x="20782" y="21600"/>
                  </a:cubicBez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303078" y="188117"/>
              <a:ext cx="260797" cy="159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40" y="0"/>
                  </a:moveTo>
                  <a:cubicBezTo>
                    <a:pt x="13040" y="0"/>
                    <a:pt x="17039" y="3251"/>
                    <a:pt x="18310" y="4774"/>
                  </a:cubicBezTo>
                  <a:cubicBezTo>
                    <a:pt x="19660" y="6394"/>
                    <a:pt x="21600" y="8753"/>
                    <a:pt x="21600" y="13323"/>
                  </a:cubicBezTo>
                  <a:cubicBezTo>
                    <a:pt x="21600" y="17894"/>
                    <a:pt x="20037" y="21600"/>
                    <a:pt x="18104" y="21600"/>
                  </a:cubicBezTo>
                  <a:lnTo>
                    <a:pt x="3708" y="21600"/>
                  </a:lnTo>
                  <a:cubicBezTo>
                    <a:pt x="1603" y="21600"/>
                    <a:pt x="0" y="17894"/>
                    <a:pt x="0" y="13323"/>
                  </a:cubicBezTo>
                  <a:cubicBezTo>
                    <a:pt x="0" y="8753"/>
                    <a:pt x="2021" y="5925"/>
                    <a:pt x="3432" y="5047"/>
                  </a:cubicBezTo>
                  <a:lnTo>
                    <a:pt x="9163" y="1861"/>
                  </a:lnTo>
                </a:path>
              </a:pathLst>
            </a:custGeom>
            <a:noFill/>
            <a:ln w="88900" cap="flat">
              <a:solidFill>
                <a:srgbClr val="DE878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9" name="Shape"/>
            <p:cNvSpPr/>
            <p:nvPr/>
          </p:nvSpPr>
          <p:spPr>
            <a:xfrm>
              <a:off x="480745" y="250823"/>
              <a:ext cx="193467" cy="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21600"/>
                  </a:moveTo>
                  <a:cubicBezTo>
                    <a:pt x="1503" y="21600"/>
                    <a:pt x="0" y="16758"/>
                    <a:pt x="0" y="10796"/>
                  </a:cubicBezTo>
                  <a:cubicBezTo>
                    <a:pt x="0" y="4842"/>
                    <a:pt x="1503" y="0"/>
                    <a:pt x="3350" y="0"/>
                  </a:cubicBezTo>
                  <a:lnTo>
                    <a:pt x="18249" y="0"/>
                  </a:lnTo>
                  <a:cubicBezTo>
                    <a:pt x="20098" y="0"/>
                    <a:pt x="21600" y="4842"/>
                    <a:pt x="21600" y="10796"/>
                  </a:cubicBezTo>
                  <a:cubicBezTo>
                    <a:pt x="21600" y="16758"/>
                    <a:pt x="20098" y="21600"/>
                    <a:pt x="18249" y="21600"/>
                  </a:cubicBezTo>
                  <a:cubicBezTo>
                    <a:pt x="18249" y="21600"/>
                    <a:pt x="3350" y="21600"/>
                    <a:pt x="3350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0" name="Shape"/>
            <p:cNvSpPr/>
            <p:nvPr/>
          </p:nvSpPr>
          <p:spPr>
            <a:xfrm>
              <a:off x="470294" y="250823"/>
              <a:ext cx="203918" cy="7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8" y="0"/>
                  </a:moveTo>
                  <a:lnTo>
                    <a:pt x="3732" y="0"/>
                  </a:lnTo>
                  <a:cubicBezTo>
                    <a:pt x="1675" y="0"/>
                    <a:pt x="0" y="4842"/>
                    <a:pt x="0" y="10798"/>
                  </a:cubicBezTo>
                  <a:cubicBezTo>
                    <a:pt x="0" y="16751"/>
                    <a:pt x="1675" y="21600"/>
                    <a:pt x="3732" y="21600"/>
                  </a:cubicBezTo>
                  <a:lnTo>
                    <a:pt x="17868" y="21600"/>
                  </a:lnTo>
                  <a:cubicBezTo>
                    <a:pt x="19926" y="21600"/>
                    <a:pt x="21600" y="16751"/>
                    <a:pt x="21600" y="10798"/>
                  </a:cubicBezTo>
                  <a:cubicBezTo>
                    <a:pt x="21600" y="4842"/>
                    <a:pt x="19926" y="0"/>
                    <a:pt x="17868" y="0"/>
                  </a:cubicBezTo>
                  <a:moveTo>
                    <a:pt x="17868" y="3203"/>
                  </a:moveTo>
                  <a:cubicBezTo>
                    <a:pt x="19318" y="3203"/>
                    <a:pt x="20493" y="6604"/>
                    <a:pt x="20493" y="10798"/>
                  </a:cubicBezTo>
                  <a:cubicBezTo>
                    <a:pt x="20493" y="14993"/>
                    <a:pt x="19318" y="18397"/>
                    <a:pt x="17868" y="18397"/>
                  </a:cubicBezTo>
                  <a:lnTo>
                    <a:pt x="3732" y="18397"/>
                  </a:lnTo>
                  <a:cubicBezTo>
                    <a:pt x="2282" y="18397"/>
                    <a:pt x="1107" y="14993"/>
                    <a:pt x="1107" y="10798"/>
                  </a:cubicBezTo>
                  <a:cubicBezTo>
                    <a:pt x="1107" y="6604"/>
                    <a:pt x="2282" y="3203"/>
                    <a:pt x="3732" y="3203"/>
                  </a:cubicBezTo>
                  <a:lnTo>
                    <a:pt x="17868" y="3203"/>
                  </a:lnTo>
                </a:path>
              </a:pathLst>
            </a:custGeom>
            <a:solidFill>
              <a:srgbClr val="23C1E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1" name="Shape"/>
            <p:cNvSpPr/>
            <p:nvPr/>
          </p:nvSpPr>
          <p:spPr>
            <a:xfrm>
              <a:off x="177666" y="250823"/>
              <a:ext cx="193467" cy="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21600"/>
                  </a:moveTo>
                  <a:cubicBezTo>
                    <a:pt x="1502" y="21600"/>
                    <a:pt x="0" y="16758"/>
                    <a:pt x="0" y="10796"/>
                  </a:cubicBezTo>
                  <a:cubicBezTo>
                    <a:pt x="0" y="4842"/>
                    <a:pt x="1502" y="0"/>
                    <a:pt x="3350" y="0"/>
                  </a:cubicBezTo>
                  <a:lnTo>
                    <a:pt x="18250" y="0"/>
                  </a:lnTo>
                  <a:cubicBezTo>
                    <a:pt x="20097" y="0"/>
                    <a:pt x="21600" y="4842"/>
                    <a:pt x="21600" y="10796"/>
                  </a:cubicBezTo>
                  <a:cubicBezTo>
                    <a:pt x="21600" y="16758"/>
                    <a:pt x="20097" y="21600"/>
                    <a:pt x="18250" y="21600"/>
                  </a:cubicBezTo>
                  <a:cubicBezTo>
                    <a:pt x="18250" y="21600"/>
                    <a:pt x="3350" y="21600"/>
                    <a:pt x="3350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2" name="Shape"/>
            <p:cNvSpPr/>
            <p:nvPr/>
          </p:nvSpPr>
          <p:spPr>
            <a:xfrm>
              <a:off x="177666" y="250823"/>
              <a:ext cx="203913" cy="7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8" y="0"/>
                  </a:moveTo>
                  <a:lnTo>
                    <a:pt x="3732" y="0"/>
                  </a:lnTo>
                  <a:cubicBezTo>
                    <a:pt x="1674" y="0"/>
                    <a:pt x="0" y="4842"/>
                    <a:pt x="0" y="10798"/>
                  </a:cubicBezTo>
                  <a:cubicBezTo>
                    <a:pt x="0" y="16751"/>
                    <a:pt x="1674" y="21600"/>
                    <a:pt x="3732" y="21600"/>
                  </a:cubicBezTo>
                  <a:lnTo>
                    <a:pt x="17868" y="21600"/>
                  </a:lnTo>
                  <a:cubicBezTo>
                    <a:pt x="19926" y="21600"/>
                    <a:pt x="21600" y="16751"/>
                    <a:pt x="21600" y="10798"/>
                  </a:cubicBezTo>
                  <a:cubicBezTo>
                    <a:pt x="21600" y="4842"/>
                    <a:pt x="19926" y="0"/>
                    <a:pt x="17868" y="0"/>
                  </a:cubicBezTo>
                  <a:moveTo>
                    <a:pt x="17868" y="3203"/>
                  </a:moveTo>
                  <a:cubicBezTo>
                    <a:pt x="19318" y="3203"/>
                    <a:pt x="20493" y="6604"/>
                    <a:pt x="20493" y="10798"/>
                  </a:cubicBezTo>
                  <a:cubicBezTo>
                    <a:pt x="20493" y="14993"/>
                    <a:pt x="19318" y="18397"/>
                    <a:pt x="17868" y="18397"/>
                  </a:cubicBezTo>
                  <a:lnTo>
                    <a:pt x="3732" y="18397"/>
                  </a:lnTo>
                  <a:cubicBezTo>
                    <a:pt x="2282" y="18397"/>
                    <a:pt x="1107" y="14993"/>
                    <a:pt x="1107" y="10798"/>
                  </a:cubicBezTo>
                  <a:cubicBezTo>
                    <a:pt x="1107" y="6604"/>
                    <a:pt x="2282" y="3203"/>
                    <a:pt x="3732" y="3203"/>
                  </a:cubicBezTo>
                  <a:lnTo>
                    <a:pt x="17868" y="3203"/>
                  </a:lnTo>
                </a:path>
              </a:pathLst>
            </a:custGeom>
            <a:solidFill>
              <a:srgbClr val="23C1E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3" name="Shape"/>
            <p:cNvSpPr/>
            <p:nvPr/>
          </p:nvSpPr>
          <p:spPr>
            <a:xfrm>
              <a:off x="156764" y="250823"/>
              <a:ext cx="100674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4" name="Shape"/>
            <p:cNvSpPr/>
            <p:nvPr/>
          </p:nvSpPr>
          <p:spPr>
            <a:xfrm>
              <a:off x="0" y="250823"/>
              <a:ext cx="100673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5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5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5" name="Shape"/>
            <p:cNvSpPr/>
            <p:nvPr/>
          </p:nvSpPr>
          <p:spPr>
            <a:xfrm>
              <a:off x="62705" y="261274"/>
              <a:ext cx="126327" cy="3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7" y="21600"/>
                  </a:moveTo>
                  <a:cubicBezTo>
                    <a:pt x="1604" y="21600"/>
                    <a:pt x="0" y="16755"/>
                    <a:pt x="0" y="10800"/>
                  </a:cubicBezTo>
                  <a:cubicBezTo>
                    <a:pt x="0" y="4851"/>
                    <a:pt x="1604" y="0"/>
                    <a:pt x="3577" y="0"/>
                  </a:cubicBezTo>
                  <a:lnTo>
                    <a:pt x="18023" y="0"/>
                  </a:lnTo>
                  <a:cubicBezTo>
                    <a:pt x="19995" y="0"/>
                    <a:pt x="21600" y="4851"/>
                    <a:pt x="21600" y="10800"/>
                  </a:cubicBezTo>
                  <a:cubicBezTo>
                    <a:pt x="21600" y="16755"/>
                    <a:pt x="19995" y="21600"/>
                    <a:pt x="18023" y="21600"/>
                  </a:cubicBezTo>
                  <a:cubicBezTo>
                    <a:pt x="18023" y="21600"/>
                    <a:pt x="3577" y="21600"/>
                    <a:pt x="3577" y="21600"/>
                  </a:cubicBezTo>
                  <a:close/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6" name="Shape"/>
            <p:cNvSpPr/>
            <p:nvPr/>
          </p:nvSpPr>
          <p:spPr>
            <a:xfrm>
              <a:off x="62705" y="261274"/>
              <a:ext cx="136778" cy="48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2" y="0"/>
                  </a:moveTo>
                  <a:lnTo>
                    <a:pt x="4130" y="0"/>
                  </a:lnTo>
                  <a:cubicBezTo>
                    <a:pt x="1852" y="0"/>
                    <a:pt x="0" y="4846"/>
                    <a:pt x="0" y="10805"/>
                  </a:cubicBezTo>
                  <a:cubicBezTo>
                    <a:pt x="0" y="16754"/>
                    <a:pt x="1852" y="21600"/>
                    <a:pt x="4130" y="21600"/>
                  </a:cubicBezTo>
                  <a:lnTo>
                    <a:pt x="17472" y="21600"/>
                  </a:lnTo>
                  <a:cubicBezTo>
                    <a:pt x="19748" y="21600"/>
                    <a:pt x="21600" y="16754"/>
                    <a:pt x="21600" y="10805"/>
                  </a:cubicBezTo>
                  <a:cubicBezTo>
                    <a:pt x="21600" y="4846"/>
                    <a:pt x="19748" y="0"/>
                    <a:pt x="17472" y="0"/>
                  </a:cubicBezTo>
                  <a:moveTo>
                    <a:pt x="17472" y="4686"/>
                  </a:moveTo>
                  <a:cubicBezTo>
                    <a:pt x="18840" y="4686"/>
                    <a:pt x="19950" y="7423"/>
                    <a:pt x="19950" y="10805"/>
                  </a:cubicBezTo>
                  <a:cubicBezTo>
                    <a:pt x="19950" y="14177"/>
                    <a:pt x="18840" y="16914"/>
                    <a:pt x="17472" y="16914"/>
                  </a:cubicBezTo>
                  <a:lnTo>
                    <a:pt x="4130" y="16914"/>
                  </a:lnTo>
                  <a:cubicBezTo>
                    <a:pt x="2760" y="16914"/>
                    <a:pt x="1650" y="14177"/>
                    <a:pt x="1650" y="10805"/>
                  </a:cubicBezTo>
                  <a:cubicBezTo>
                    <a:pt x="1650" y="7423"/>
                    <a:pt x="2760" y="4686"/>
                    <a:pt x="4130" y="4686"/>
                  </a:cubicBezTo>
                  <a:lnTo>
                    <a:pt x="17472" y="4686"/>
                  </a:lnTo>
                </a:path>
              </a:pathLst>
            </a:custGeom>
            <a:solidFill>
              <a:srgbClr val="00B7E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7" name="Shape"/>
            <p:cNvSpPr/>
            <p:nvPr/>
          </p:nvSpPr>
          <p:spPr>
            <a:xfrm>
              <a:off x="762922" y="250823"/>
              <a:ext cx="100678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5" y="21600"/>
                  </a:lnTo>
                  <a:cubicBezTo>
                    <a:pt x="3087" y="21600"/>
                    <a:pt x="0" y="16761"/>
                    <a:pt x="0" y="10798"/>
                  </a:cubicBezTo>
                  <a:cubicBezTo>
                    <a:pt x="0" y="4835"/>
                    <a:pt x="3087" y="0"/>
                    <a:pt x="4705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8" name="Shape"/>
            <p:cNvSpPr/>
            <p:nvPr/>
          </p:nvSpPr>
          <p:spPr>
            <a:xfrm>
              <a:off x="606157" y="250823"/>
              <a:ext cx="100673" cy="5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1"/>
                    <a:pt x="18494" y="21600"/>
                    <a:pt x="16880" y="21600"/>
                  </a:cubicBezTo>
                  <a:lnTo>
                    <a:pt x="4704" y="21600"/>
                  </a:lnTo>
                  <a:cubicBezTo>
                    <a:pt x="3088" y="21600"/>
                    <a:pt x="0" y="16761"/>
                    <a:pt x="0" y="10798"/>
                  </a:cubicBezTo>
                  <a:cubicBezTo>
                    <a:pt x="0" y="4835"/>
                    <a:pt x="3088" y="0"/>
                    <a:pt x="4704" y="0"/>
                  </a:cubicBezTo>
                  <a:lnTo>
                    <a:pt x="16880" y="0"/>
                  </a:lnTo>
                  <a:cubicBezTo>
                    <a:pt x="18494" y="0"/>
                    <a:pt x="21600" y="4835"/>
                    <a:pt x="21600" y="10798"/>
                  </a:cubicBezTo>
                  <a:close/>
                </a:path>
              </a:pathLst>
            </a:custGeom>
            <a:noFill/>
            <a:ln w="38100" cap="flat">
              <a:solidFill>
                <a:srgbClr val="6060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9" name="Shape"/>
            <p:cNvSpPr/>
            <p:nvPr/>
          </p:nvSpPr>
          <p:spPr>
            <a:xfrm>
              <a:off x="679314" y="271725"/>
              <a:ext cx="115870" cy="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8"/>
                    <a:pt x="20291" y="21600"/>
                    <a:pt x="18676" y="21600"/>
                  </a:cubicBezTo>
                  <a:lnTo>
                    <a:pt x="2924" y="21600"/>
                  </a:lnTo>
                  <a:cubicBezTo>
                    <a:pt x="1309" y="21600"/>
                    <a:pt x="0" y="16758"/>
                    <a:pt x="0" y="10800"/>
                  </a:cubicBezTo>
                  <a:cubicBezTo>
                    <a:pt x="0" y="4842"/>
                    <a:pt x="1309" y="0"/>
                    <a:pt x="2924" y="0"/>
                  </a:cubicBezTo>
                  <a:lnTo>
                    <a:pt x="18676" y="0"/>
                  </a:lnTo>
                  <a:cubicBezTo>
                    <a:pt x="20291" y="0"/>
                    <a:pt x="21600" y="4842"/>
                    <a:pt x="21600" y="10800"/>
                  </a:cubicBezTo>
                </a:path>
              </a:pathLst>
            </a:custGeom>
            <a:solidFill>
              <a:srgbClr val="60606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0" name="Shape"/>
            <p:cNvSpPr/>
            <p:nvPr/>
          </p:nvSpPr>
          <p:spPr>
            <a:xfrm>
              <a:off x="679314" y="271725"/>
              <a:ext cx="115870" cy="2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8"/>
                    <a:pt x="20291" y="21600"/>
                    <a:pt x="18676" y="21600"/>
                  </a:cubicBezTo>
                  <a:lnTo>
                    <a:pt x="2924" y="21600"/>
                  </a:lnTo>
                  <a:cubicBezTo>
                    <a:pt x="1309" y="21600"/>
                    <a:pt x="0" y="16758"/>
                    <a:pt x="0" y="10800"/>
                  </a:cubicBezTo>
                  <a:cubicBezTo>
                    <a:pt x="0" y="4842"/>
                    <a:pt x="1309" y="0"/>
                    <a:pt x="2924" y="0"/>
                  </a:cubicBezTo>
                  <a:lnTo>
                    <a:pt x="18676" y="0"/>
                  </a:lnTo>
                  <a:cubicBezTo>
                    <a:pt x="20291" y="0"/>
                    <a:pt x="21600" y="4842"/>
                    <a:pt x="21600" y="10800"/>
                  </a:cubicBezTo>
                  <a:close/>
                </a:path>
              </a:pathLst>
            </a:custGeom>
            <a:noFill/>
            <a:ln w="12700" cap="flat">
              <a:solidFill>
                <a:srgbClr val="00B7EC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1" name="Shape"/>
            <p:cNvSpPr/>
            <p:nvPr/>
          </p:nvSpPr>
          <p:spPr>
            <a:xfrm>
              <a:off x="41803" y="0"/>
              <a:ext cx="777764" cy="57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2" y="21600"/>
                  </a:moveTo>
                  <a:lnTo>
                    <a:pt x="818" y="21600"/>
                  </a:lnTo>
                  <a:cubicBezTo>
                    <a:pt x="367" y="21600"/>
                    <a:pt x="0" y="21103"/>
                    <a:pt x="0" y="20489"/>
                  </a:cubicBezTo>
                  <a:lnTo>
                    <a:pt x="0" y="1111"/>
                  </a:lnTo>
                  <a:cubicBezTo>
                    <a:pt x="0" y="498"/>
                    <a:pt x="367" y="0"/>
                    <a:pt x="818" y="0"/>
                  </a:cubicBezTo>
                  <a:lnTo>
                    <a:pt x="20782" y="0"/>
                  </a:lnTo>
                  <a:cubicBezTo>
                    <a:pt x="21234" y="0"/>
                    <a:pt x="21600" y="498"/>
                    <a:pt x="21600" y="1111"/>
                  </a:cubicBezTo>
                  <a:lnTo>
                    <a:pt x="21600" y="20489"/>
                  </a:lnTo>
                  <a:cubicBezTo>
                    <a:pt x="21600" y="21103"/>
                    <a:pt x="21234" y="21600"/>
                    <a:pt x="20782" y="21600"/>
                  </a:cubicBezTo>
                  <a:close/>
                </a:path>
              </a:pathLst>
            </a:custGeom>
            <a:noFill/>
            <a:ln w="50800" cap="flat">
              <a:solidFill>
                <a:srgbClr val="E2E2E3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2" name="Shape"/>
            <p:cNvSpPr/>
            <p:nvPr/>
          </p:nvSpPr>
          <p:spPr>
            <a:xfrm>
              <a:off x="209019" y="52254"/>
              <a:ext cx="444007" cy="444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1" h="19021" extrusionOk="0">
                  <a:moveTo>
                    <a:pt x="13889" y="15737"/>
                  </a:moveTo>
                  <a:cubicBezTo>
                    <a:pt x="10450" y="18155"/>
                    <a:pt x="5702" y="17328"/>
                    <a:pt x="3283" y="13889"/>
                  </a:cubicBezTo>
                  <a:cubicBezTo>
                    <a:pt x="865" y="10449"/>
                    <a:pt x="1693" y="5701"/>
                    <a:pt x="5132" y="3282"/>
                  </a:cubicBezTo>
                  <a:cubicBezTo>
                    <a:pt x="8571" y="865"/>
                    <a:pt x="13320" y="1692"/>
                    <a:pt x="15738" y="5131"/>
                  </a:cubicBezTo>
                  <a:cubicBezTo>
                    <a:pt x="18156" y="8571"/>
                    <a:pt x="17329" y="13319"/>
                    <a:pt x="13889" y="15737"/>
                  </a:cubicBezTo>
                  <a:moveTo>
                    <a:pt x="17290" y="4040"/>
                  </a:moveTo>
                  <a:cubicBezTo>
                    <a:pt x="14269" y="-256"/>
                    <a:pt x="8337" y="-1290"/>
                    <a:pt x="4041" y="1731"/>
                  </a:cubicBezTo>
                  <a:cubicBezTo>
                    <a:pt x="-255" y="4752"/>
                    <a:pt x="-1289" y="10683"/>
                    <a:pt x="1732" y="14980"/>
                  </a:cubicBezTo>
                  <a:cubicBezTo>
                    <a:pt x="4753" y="19276"/>
                    <a:pt x="10684" y="20310"/>
                    <a:pt x="14980" y="17289"/>
                  </a:cubicBezTo>
                  <a:cubicBezTo>
                    <a:pt x="19277" y="14268"/>
                    <a:pt x="20311" y="8336"/>
                    <a:pt x="17290" y="4040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3" name="Shape"/>
            <p:cNvSpPr/>
            <p:nvPr/>
          </p:nvSpPr>
          <p:spPr>
            <a:xfrm>
              <a:off x="564353" y="428490"/>
              <a:ext cx="234053" cy="24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0783" extrusionOk="0">
                  <a:moveTo>
                    <a:pt x="1042" y="834"/>
                  </a:moveTo>
                  <a:lnTo>
                    <a:pt x="1091" y="790"/>
                  </a:lnTo>
                  <a:cubicBezTo>
                    <a:pt x="2451" y="-379"/>
                    <a:pt x="4623" y="-234"/>
                    <a:pt x="5942" y="1114"/>
                  </a:cubicBezTo>
                  <a:lnTo>
                    <a:pt x="19712" y="15192"/>
                  </a:lnTo>
                  <a:cubicBezTo>
                    <a:pt x="21170" y="16682"/>
                    <a:pt x="21249" y="18838"/>
                    <a:pt x="19890" y="20009"/>
                  </a:cubicBezTo>
                  <a:lnTo>
                    <a:pt x="19840" y="20052"/>
                  </a:lnTo>
                  <a:cubicBezTo>
                    <a:pt x="18480" y="21221"/>
                    <a:pt x="16196" y="20961"/>
                    <a:pt x="14738" y="19471"/>
                  </a:cubicBezTo>
                  <a:lnTo>
                    <a:pt x="968" y="5393"/>
                  </a:lnTo>
                  <a:cubicBezTo>
                    <a:pt x="-351" y="4045"/>
                    <a:pt x="-318" y="2003"/>
                    <a:pt x="1042" y="834"/>
                  </a:cubicBezTo>
                </a:path>
              </a:pathLst>
            </a:custGeom>
            <a:solidFill>
              <a:srgbClr val="FFF1A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1815613" y="7352745"/>
            <a:ext cx="571501" cy="533401"/>
            <a:chOff x="0" y="0"/>
            <a:chExt cx="571500" cy="533400"/>
          </a:xfrm>
        </p:grpSpPr>
        <p:sp>
          <p:nvSpPr>
            <p:cNvPr id="255" name="Line"/>
            <p:cNvSpPr/>
            <p:nvPr/>
          </p:nvSpPr>
          <p:spPr>
            <a:xfrm>
              <a:off x="46864" y="143688"/>
              <a:ext cx="238004" cy="14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959" y="21600"/>
                  </a:lnTo>
                  <a:lnTo>
                    <a:pt x="21600" y="17249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46864" y="130003"/>
              <a:ext cx="352488" cy="200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749" y="21600"/>
                  </a:lnTo>
                  <a:lnTo>
                    <a:pt x="21600" y="18787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46864" y="130003"/>
              <a:ext cx="479021" cy="24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341" y="21600"/>
                  </a:lnTo>
                  <a:lnTo>
                    <a:pt x="21600" y="19077"/>
                  </a:lnTo>
                  <a:lnTo>
                    <a:pt x="21600" y="0"/>
                  </a:lnTo>
                </a:path>
              </a:pathLst>
            </a:custGeom>
            <a:noFill/>
            <a:ln w="3429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 flipH="1" flipV="1">
              <a:off x="78135" y="425565"/>
              <a:ext cx="78330" cy="69"/>
            </a:xfrm>
            <a:prstGeom prst="line">
              <a:avLst/>
            </a:prstGeom>
            <a:noFill/>
            <a:ln w="4572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 flipH="1" flipV="1">
              <a:off x="78135" y="468677"/>
              <a:ext cx="78330" cy="70"/>
            </a:xfrm>
            <a:prstGeom prst="line">
              <a:avLst/>
            </a:prstGeom>
            <a:noFill/>
            <a:ln w="4572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 flipH="1" flipV="1">
              <a:off x="23906" y="533332"/>
              <a:ext cx="349477" cy="69"/>
            </a:xfrm>
            <a:prstGeom prst="line">
              <a:avLst/>
            </a:prstGeom>
            <a:noFill/>
            <a:ln w="80010" cap="flat">
              <a:solidFill>
                <a:srgbClr val="FFF1A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Oval"/>
            <p:cNvSpPr/>
            <p:nvPr/>
          </p:nvSpPr>
          <p:spPr>
            <a:xfrm>
              <a:off x="0" y="0"/>
              <a:ext cx="230445" cy="235512"/>
            </a:xfrm>
            <a:prstGeom prst="ellipse">
              <a:avLst/>
            </a:prstGeom>
            <a:solidFill>
              <a:srgbClr val="DE878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261101" y="95792"/>
              <a:ext cx="55561" cy="56777"/>
            </a:xfrm>
            <a:prstGeom prst="ellipse">
              <a:avLst/>
            </a:prstGeom>
            <a:solidFill>
              <a:srgbClr val="84D3F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3" name="Oval"/>
            <p:cNvSpPr/>
            <p:nvPr/>
          </p:nvSpPr>
          <p:spPr>
            <a:xfrm>
              <a:off x="354830" y="75265"/>
              <a:ext cx="95116" cy="97203"/>
            </a:xfrm>
            <a:prstGeom prst="ellipse">
              <a:avLst/>
            </a:prstGeom>
            <a:solidFill>
              <a:srgbClr val="B6E99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82034" y="82107"/>
              <a:ext cx="89467" cy="91430"/>
            </a:xfrm>
            <a:prstGeom prst="ellipse">
              <a:avLst/>
            </a:prstGeom>
            <a:solidFill>
              <a:srgbClr val="C2A38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66" name="Page 3"/>
          <p:cNvSpPr/>
          <p:nvPr/>
        </p:nvSpPr>
        <p:spPr>
          <a:xfrm>
            <a:off x="507133" y="7579309"/>
            <a:ext cx="857675" cy="4064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3</a:t>
            </a:r>
          </a:p>
        </p:txBody>
      </p:sp>
      <p:sp>
        <p:nvSpPr>
          <p:cNvPr id="267" name="Page 5"/>
          <p:cNvSpPr/>
          <p:nvPr/>
        </p:nvSpPr>
        <p:spPr>
          <a:xfrm>
            <a:off x="2362200" y="2082800"/>
            <a:ext cx="857674" cy="406400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5</a:t>
            </a:r>
          </a:p>
        </p:txBody>
      </p:sp>
      <p:sp>
        <p:nvSpPr>
          <p:cNvPr id="268" name="Page 9"/>
          <p:cNvSpPr/>
          <p:nvPr/>
        </p:nvSpPr>
        <p:spPr>
          <a:xfrm>
            <a:off x="4242847" y="8194886"/>
            <a:ext cx="857674" cy="4064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9</a:t>
            </a:r>
          </a:p>
        </p:txBody>
      </p:sp>
      <p:sp>
        <p:nvSpPr>
          <p:cNvPr id="269" name="Page 14"/>
          <p:cNvSpPr/>
          <p:nvPr/>
        </p:nvSpPr>
        <p:spPr>
          <a:xfrm>
            <a:off x="6001910" y="2409613"/>
            <a:ext cx="1077791" cy="387774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14</a:t>
            </a:r>
          </a:p>
        </p:txBody>
      </p:sp>
      <p:sp>
        <p:nvSpPr>
          <p:cNvPr id="270" name="Page 16"/>
          <p:cNvSpPr/>
          <p:nvPr/>
        </p:nvSpPr>
        <p:spPr>
          <a:xfrm>
            <a:off x="7741787" y="7588622"/>
            <a:ext cx="1168824" cy="387775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16</a:t>
            </a:r>
          </a:p>
        </p:txBody>
      </p:sp>
      <p:sp>
        <p:nvSpPr>
          <p:cNvPr id="271" name="Page 21"/>
          <p:cNvSpPr/>
          <p:nvPr/>
        </p:nvSpPr>
        <p:spPr>
          <a:xfrm>
            <a:off x="9610559" y="2092113"/>
            <a:ext cx="1168825" cy="387774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21</a:t>
            </a:r>
          </a:p>
        </p:txBody>
      </p:sp>
      <p:sp>
        <p:nvSpPr>
          <p:cNvPr id="272" name="Page 22"/>
          <p:cNvSpPr/>
          <p:nvPr/>
        </p:nvSpPr>
        <p:spPr>
          <a:xfrm>
            <a:off x="11526451" y="8204200"/>
            <a:ext cx="1080348" cy="387774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defTabSz="1088232">
              <a:lnSpc>
                <a:spcPct val="150000"/>
              </a:lnSpc>
              <a:buClr>
                <a:srgbClr val="6C6C6C"/>
              </a:buClr>
              <a:defRPr sz="1800">
                <a:uFill>
                  <a:solidFill>
                    <a:srgbClr val="7A7A7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 22</a:t>
            </a:r>
          </a:p>
        </p:txBody>
      </p:sp>
      <p:sp>
        <p:nvSpPr>
          <p:cNvPr id="273" name="What is PBS…"/>
          <p:cNvSpPr/>
          <p:nvPr/>
        </p:nvSpPr>
        <p:spPr>
          <a:xfrm>
            <a:off x="67419" y="2945819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t>What is PBS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t>Kids Measure Up?</a:t>
            </a:r>
          </a:p>
        </p:txBody>
      </p:sp>
      <p:sp>
        <p:nvSpPr>
          <p:cNvPr id="274" name="Feature Exploration"/>
          <p:cNvSpPr/>
          <p:nvPr/>
        </p:nvSpPr>
        <p:spPr>
          <a:xfrm>
            <a:off x="3717910" y="2945819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Feature Exploration</a:t>
            </a:r>
          </a:p>
        </p:txBody>
      </p:sp>
      <p:sp>
        <p:nvSpPr>
          <p:cNvPr id="275" name="Model"/>
          <p:cNvSpPr/>
          <p:nvPr/>
        </p:nvSpPr>
        <p:spPr>
          <a:xfrm>
            <a:off x="7404525" y="2985899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Model</a:t>
            </a:r>
          </a:p>
        </p:txBody>
      </p:sp>
      <p:sp>
        <p:nvSpPr>
          <p:cNvPr id="276" name="Objective"/>
          <p:cNvSpPr/>
          <p:nvPr/>
        </p:nvSpPr>
        <p:spPr>
          <a:xfrm>
            <a:off x="1860440" y="6140159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Objective</a:t>
            </a:r>
          </a:p>
        </p:txBody>
      </p:sp>
      <p:sp>
        <p:nvSpPr>
          <p:cNvPr id="277" name="Preprocess"/>
          <p:cNvSpPr/>
          <p:nvPr/>
        </p:nvSpPr>
        <p:spPr>
          <a:xfrm>
            <a:off x="5601005" y="6140159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 algn="l" defTabSz="1088232">
              <a:lnSpc>
                <a:spcPct val="150000"/>
              </a:lnSpc>
              <a:buClr>
                <a:srgbClr val="6C6C6C"/>
              </a:buClr>
              <a:defRPr b="0">
                <a:solidFill>
                  <a:schemeClr val="accent5">
                    <a:lumOff val="-29866"/>
                  </a:schemeClr>
                </a:solidFill>
                <a:uFill>
                  <a:solidFill>
                    <a:srgbClr val="7A7A7A"/>
                  </a:solidFill>
                </a:u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Preprocess</a:t>
            </a:r>
          </a:p>
        </p:txBody>
      </p:sp>
      <p:sp>
        <p:nvSpPr>
          <p:cNvPr id="278" name="Conclusion"/>
          <p:cNvSpPr/>
          <p:nvPr/>
        </p:nvSpPr>
        <p:spPr>
          <a:xfrm>
            <a:off x="9246568" y="6152338"/>
            <a:ext cx="1879601" cy="17018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Conclusion</a:t>
            </a:r>
          </a:p>
        </p:txBody>
      </p:sp>
      <p:sp>
        <p:nvSpPr>
          <p:cNvPr id="279" name="Future…"/>
          <p:cNvSpPr txBox="1"/>
          <p:nvPr/>
        </p:nvSpPr>
        <p:spPr>
          <a:xfrm>
            <a:off x="10852149" y="3393063"/>
            <a:ext cx="2171701" cy="80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t>Future 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t>Implementation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ourth Attempt:…"/>
          <p:cNvSpPr txBox="1">
            <a:spLocks noGrp="1"/>
          </p:cNvSpPr>
          <p:nvPr>
            <p:ph type="ctr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>
              <a:defRPr sz="4000">
                <a:latin typeface="Big Caslon"/>
                <a:ea typeface="Big Caslon"/>
                <a:cs typeface="Big Caslon"/>
                <a:sym typeface="Big Caslon"/>
              </a:defRPr>
            </a:pPr>
            <a:r>
              <a:t>Fourth Attempt: </a:t>
            </a:r>
          </a:p>
          <a:p>
            <a:pPr>
              <a:defRPr sz="4000">
                <a:latin typeface="Big Caslon"/>
                <a:ea typeface="Big Caslon"/>
                <a:cs typeface="Big Caslon"/>
                <a:sym typeface="Big Caslon"/>
              </a:defRPr>
            </a:pPr>
            <a:r>
              <a:t>More Feature Engineering (892)</a:t>
            </a:r>
          </a:p>
        </p:txBody>
      </p:sp>
      <p:pic>
        <p:nvPicPr>
          <p:cNvPr id="401" name="Screen Shot 2019-12-04 at 11.49.37 AM.png" descr="Screen Shot 2019-12-04 at 11.49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7663" y="2258436"/>
            <a:ext cx="4699001" cy="290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Screen Shot 2019-12-04 at 11.50.57 AM.png" descr="Screen Shot 2019-12-04 at 11.50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9948" y="2144136"/>
            <a:ext cx="4635501" cy="31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Line"/>
          <p:cNvSpPr/>
          <p:nvPr/>
        </p:nvSpPr>
        <p:spPr>
          <a:xfrm>
            <a:off x="5743258" y="3919809"/>
            <a:ext cx="1716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04" name="Screen Shot 2019-12-03 at 9.36.17 PM.png" descr="Screen Shot 2019-12-03 at 9.36.1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310" y="6478400"/>
            <a:ext cx="4560081" cy="2977048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rain"/>
          <p:cNvSpPr txBox="1"/>
          <p:nvPr/>
        </p:nvSpPr>
        <p:spPr>
          <a:xfrm>
            <a:off x="438200" y="1915770"/>
            <a:ext cx="8254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</a:t>
            </a:r>
          </a:p>
        </p:txBody>
      </p:sp>
      <p:sp>
        <p:nvSpPr>
          <p:cNvPr id="406" name="Test"/>
          <p:cNvSpPr txBox="1"/>
          <p:nvPr/>
        </p:nvSpPr>
        <p:spPr>
          <a:xfrm>
            <a:off x="494588" y="5992470"/>
            <a:ext cx="7126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</a:t>
            </a:r>
          </a:p>
        </p:txBody>
      </p:sp>
      <p:sp>
        <p:nvSpPr>
          <p:cNvPr id="407" name="SVMSMOTE"/>
          <p:cNvSpPr txBox="1"/>
          <p:nvPr/>
        </p:nvSpPr>
        <p:spPr>
          <a:xfrm>
            <a:off x="5663686" y="3261970"/>
            <a:ext cx="187574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SVMSMOTE</a:t>
            </a:r>
          </a:p>
        </p:txBody>
      </p:sp>
      <p:sp>
        <p:nvSpPr>
          <p:cNvPr id="408" name="Line"/>
          <p:cNvSpPr/>
          <p:nvPr/>
        </p:nvSpPr>
        <p:spPr>
          <a:xfrm>
            <a:off x="3520758" y="5240609"/>
            <a:ext cx="1" cy="13469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9847163" y="5240609"/>
            <a:ext cx="1" cy="13469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0" name="LGBM Regressor"/>
          <p:cNvSpPr txBox="1"/>
          <p:nvPr/>
        </p:nvSpPr>
        <p:spPr>
          <a:xfrm>
            <a:off x="3689299" y="5505483"/>
            <a:ext cx="246248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LGBM Regressor</a:t>
            </a:r>
          </a:p>
        </p:txBody>
      </p:sp>
      <p:sp>
        <p:nvSpPr>
          <p:cNvPr id="411" name="LGBM Regressor"/>
          <p:cNvSpPr txBox="1"/>
          <p:nvPr/>
        </p:nvSpPr>
        <p:spPr>
          <a:xfrm>
            <a:off x="10013898" y="5505483"/>
            <a:ext cx="24624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LGBM Regressor</a:t>
            </a:r>
          </a:p>
        </p:txBody>
      </p:sp>
      <p:pic>
        <p:nvPicPr>
          <p:cNvPr id="412" name="Screen Shot 2019-12-04 at 12.08.46 PM.png" descr="Screen Shot 2019-12-04 at 12.08.4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7122" y="6599211"/>
            <a:ext cx="4659798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17k observations…"/>
          <p:cNvSpPr txBox="1"/>
          <p:nvPr/>
        </p:nvSpPr>
        <p:spPr>
          <a:xfrm>
            <a:off x="1419555" y="5384122"/>
            <a:ext cx="2057401" cy="70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/>
            </a:pPr>
            <a:r>
              <a:t>17k observations</a:t>
            </a:r>
          </a:p>
          <a:p>
            <a:pPr>
              <a:defRPr sz="2000" b="0"/>
            </a:pPr>
            <a:r>
              <a:t>533 features</a:t>
            </a:r>
          </a:p>
        </p:txBody>
      </p:sp>
      <p:sp>
        <p:nvSpPr>
          <p:cNvPr id="414" name="32k observations…"/>
          <p:cNvSpPr txBox="1"/>
          <p:nvPr/>
        </p:nvSpPr>
        <p:spPr>
          <a:xfrm>
            <a:off x="7686527" y="5384122"/>
            <a:ext cx="2057401" cy="70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/>
            </a:pPr>
            <a:r>
              <a:t>32k observations</a:t>
            </a:r>
          </a:p>
          <a:p>
            <a:pPr>
              <a:defRPr sz="2000" b="0"/>
            </a:pPr>
            <a:r>
              <a:t>892 features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"/>
          <p:cNvSpPr txBox="1"/>
          <p:nvPr/>
        </p:nvSpPr>
        <p:spPr>
          <a:xfrm>
            <a:off x="2113387" y="606397"/>
            <a:ext cx="8490986" cy="117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417" name="VI. Conclusion"/>
          <p:cNvSpPr txBox="1"/>
          <p:nvPr/>
        </p:nvSpPr>
        <p:spPr>
          <a:xfrm>
            <a:off x="2113387" y="606397"/>
            <a:ext cx="8376686" cy="1005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VI. Conclusion</a:t>
            </a:r>
          </a:p>
        </p:txBody>
      </p:sp>
      <p:sp>
        <p:nvSpPr>
          <p:cNvPr id="418" name="Baseline : 0.395…"/>
          <p:cNvSpPr txBox="1"/>
          <p:nvPr/>
        </p:nvSpPr>
        <p:spPr>
          <a:xfrm>
            <a:off x="1327943" y="2549122"/>
            <a:ext cx="10348914" cy="386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2700" b="0"/>
            </a:pPr>
            <a:r>
              <a:t>Baseline : 0.395</a:t>
            </a:r>
          </a:p>
          <a:p>
            <a:pPr marL="333374" indent="-333374" algn="l">
              <a:buSzPct val="145000"/>
              <a:buChar char="•"/>
              <a:defRPr sz="2700" b="0"/>
            </a:pPr>
            <a:endParaRPr/>
          </a:p>
          <a:p>
            <a:pPr marL="333374" indent="-333374" algn="l">
              <a:buSzPct val="145000"/>
              <a:buChar char="•"/>
              <a:defRPr sz="2700" b="0"/>
            </a:pPr>
            <a:r>
              <a:t>4th attempt: 0.526 (top 30%) </a:t>
            </a:r>
          </a:p>
          <a:p>
            <a:pPr marL="333374" indent="-333374" algn="l">
              <a:buSzPct val="145000"/>
              <a:buChar char="•"/>
              <a:defRPr sz="2700" b="0"/>
            </a:pPr>
            <a:endParaRPr/>
          </a:p>
          <a:p>
            <a:pPr marL="333374" indent="-333374" algn="l">
              <a:buSzPct val="145000"/>
              <a:buChar char="•"/>
              <a:defRPr sz="2700" b="0"/>
            </a:pPr>
            <a:r>
              <a:t>LGBM is better than XGB, Random Forest, and GB</a:t>
            </a:r>
          </a:p>
          <a:p>
            <a:pPr marL="333374" indent="-333374" algn="l">
              <a:buSzPct val="145000"/>
              <a:buChar char="•"/>
              <a:defRPr sz="2700" b="0"/>
            </a:pPr>
            <a:endParaRPr/>
          </a:p>
          <a:p>
            <a:pPr marL="333374" indent="-333374" algn="l">
              <a:buSzPct val="145000"/>
              <a:buChar char="•"/>
              <a:defRPr sz="2700" b="0"/>
            </a:pPr>
            <a:r>
              <a:t>The train set is highly overfitting due to how test set is truncated.</a:t>
            </a:r>
          </a:p>
          <a:p>
            <a:pPr marL="333374" indent="-333374" algn="l">
              <a:buSzPct val="145000"/>
              <a:buChar char="•"/>
              <a:defRPr sz="2700" b="0"/>
            </a:pPr>
            <a:endParaRPr/>
          </a:p>
          <a:p>
            <a:pPr marL="333374" indent="-333374" algn="l">
              <a:buSzPct val="145000"/>
              <a:buChar char="•"/>
              <a:defRPr sz="2700" b="0"/>
            </a:pPr>
            <a:r>
              <a:t>Preprocessing and feature engineering are 95 percent of the job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"/>
          <p:cNvSpPr txBox="1"/>
          <p:nvPr/>
        </p:nvSpPr>
        <p:spPr>
          <a:xfrm>
            <a:off x="2126087" y="203024"/>
            <a:ext cx="8490986" cy="2437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421" name="VII. Future Implementation"/>
          <p:cNvSpPr txBox="1"/>
          <p:nvPr/>
        </p:nvSpPr>
        <p:spPr>
          <a:xfrm>
            <a:off x="2126087" y="203024"/>
            <a:ext cx="8376686" cy="22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VII. Future Implementation</a:t>
            </a:r>
          </a:p>
        </p:txBody>
      </p:sp>
      <p:sp>
        <p:nvSpPr>
          <p:cNvPr id="422" name="Make the train set and test set look more similar…"/>
          <p:cNvSpPr txBox="1"/>
          <p:nvPr/>
        </p:nvSpPr>
        <p:spPr>
          <a:xfrm>
            <a:off x="2192147" y="3015124"/>
            <a:ext cx="8620507" cy="4205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>
              <a:buSzPct val="145000"/>
              <a:buChar char="•"/>
              <a:defRPr sz="3000" b="0"/>
            </a:pPr>
            <a:r>
              <a:t>Make the train set and test set look more similar</a:t>
            </a:r>
          </a:p>
          <a:p>
            <a:pPr marL="333374" indent="-333374" algn="l">
              <a:buSzPct val="145000"/>
              <a:buChar char="•"/>
              <a:defRPr sz="3000" b="0"/>
            </a:pPr>
            <a:endParaRPr/>
          </a:p>
          <a:p>
            <a:pPr marL="333374" indent="-333374" algn="l">
              <a:buSzPct val="145000"/>
              <a:buChar char="•"/>
              <a:defRPr sz="3000" b="0"/>
            </a:pPr>
            <a:r>
              <a:t>Try Bayesian optimization</a:t>
            </a:r>
          </a:p>
          <a:p>
            <a:pPr algn="l">
              <a:defRPr sz="3000" b="0"/>
            </a:pPr>
            <a:endParaRPr/>
          </a:p>
          <a:p>
            <a:pPr marL="333374" indent="-333374" algn="l">
              <a:buSzPct val="145000"/>
              <a:buChar char="•"/>
              <a:defRPr sz="3000" b="0"/>
            </a:pPr>
            <a:r>
              <a:t>Under-sampling group 0</a:t>
            </a:r>
          </a:p>
          <a:p>
            <a:pPr marL="333374" indent="-333374" algn="l">
              <a:buSzPct val="145000"/>
              <a:buChar char="•"/>
              <a:defRPr sz="3000" b="0"/>
            </a:pPr>
            <a:endParaRPr/>
          </a:p>
          <a:p>
            <a:pPr marL="333374" indent="-333374" algn="l">
              <a:buSzPct val="145000"/>
              <a:buChar char="•"/>
              <a:defRPr sz="3000" b="0"/>
            </a:pPr>
            <a:r>
              <a:t>Blending different results from the other kernel</a:t>
            </a:r>
          </a:p>
          <a:p>
            <a:pPr marL="333374" indent="-333374" algn="l">
              <a:buSzPct val="145000"/>
              <a:buChar char="•"/>
              <a:defRPr sz="3000" b="0"/>
            </a:pPr>
            <a:endParaRPr/>
          </a:p>
          <a:p>
            <a:pPr marL="333374" indent="-333374" algn="l">
              <a:buSzPct val="145000"/>
              <a:buChar char="•"/>
              <a:defRPr sz="3000" b="0"/>
            </a:pPr>
            <a:r>
              <a:t>Just stop and work on something else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Questions 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 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Weighted Cohen Kappa Metric"/>
          <p:cNvSpPr txBox="1">
            <a:spLocks noGrp="1"/>
          </p:cNvSpPr>
          <p:nvPr>
            <p:ph type="ctrTitle"/>
          </p:nvPr>
        </p:nvSpPr>
        <p:spPr>
          <a:xfrm>
            <a:off x="952500" y="67733"/>
            <a:ext cx="11099800" cy="215900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Weighted Cohen Kappa Metric</a:t>
            </a:r>
          </a:p>
        </p:txBody>
      </p:sp>
      <p:sp>
        <p:nvSpPr>
          <p:cNvPr id="427" name="The kappa statistic is frequently used to test inter-rater reliability.…"/>
          <p:cNvSpPr txBox="1"/>
          <p:nvPr/>
        </p:nvSpPr>
        <p:spPr>
          <a:xfrm>
            <a:off x="182214" y="2396202"/>
            <a:ext cx="12640372" cy="4487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91703" indent="-291703" algn="l" defTabSz="457200">
              <a:lnSpc>
                <a:spcPct val="200000"/>
              </a:lnSpc>
              <a:buSzPct val="145000"/>
              <a:buChar char="•"/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The kappa statistic is frequently used to test inter-rater reliability.</a:t>
            </a:r>
          </a:p>
          <a:p>
            <a:pPr marL="291703" indent="-291703" algn="l" defTabSz="457200">
              <a:lnSpc>
                <a:spcPct val="200000"/>
              </a:lnSpc>
              <a:buSzPct val="145000"/>
              <a:buChar char="•"/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Similar to mean square error, the closer to the actual value the better.</a:t>
            </a:r>
          </a:p>
          <a:p>
            <a:pPr marL="291703" indent="-291703" algn="l" defTabSz="457200">
              <a:lnSpc>
                <a:spcPct val="200000"/>
              </a:lnSpc>
              <a:buSzPct val="145000"/>
              <a:buChar char="•"/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The score is ranging from -1 to 1, Landis &amp; Koch (1977) explain the Kappa value as follow: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&lt;0 No agreement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0 — .20 Slight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.21 — .40 Fair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.41 — .60 Moderate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.61 — .80 Substantial</a:t>
            </a:r>
          </a:p>
          <a:p>
            <a:pPr defTabSz="457200">
              <a:lnSpc>
                <a:spcPts val="52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.81–1.0 Perfect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Optimizer Rounder"/>
          <p:cNvSpPr txBox="1">
            <a:spLocks noGrp="1"/>
          </p:cNvSpPr>
          <p:nvPr>
            <p:ph type="ctrTitle"/>
          </p:nvPr>
        </p:nvSpPr>
        <p:spPr>
          <a:xfrm>
            <a:off x="952500" y="67733"/>
            <a:ext cx="11099800" cy="2159001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Optimizer Rounder</a:t>
            </a:r>
          </a:p>
        </p:txBody>
      </p:sp>
      <p:pic>
        <p:nvPicPr>
          <p:cNvPr id="430" name="y2mate.com - nelder_mead_animation_HUqLxHfxWqU_360p.mp4" descr="y2mate.com - nelder_mead_animation_HUqLxHfxWqU_360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233981" y="2459507"/>
            <a:ext cx="6536838" cy="55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1666" fill="hold"/>
                                        <p:tgtEl>
                                          <p:spTgt spid="4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ine"/>
          <p:cNvSpPr/>
          <p:nvPr/>
        </p:nvSpPr>
        <p:spPr>
          <a:xfrm flipV="1">
            <a:off x="8948862" y="4401705"/>
            <a:ext cx="367364" cy="1183617"/>
          </a:xfrm>
          <a:prstGeom prst="line">
            <a:avLst/>
          </a:prstGeom>
          <a:ln w="38100" cap="rnd">
            <a:solidFill>
              <a:srgbClr val="150AE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>
            <a:off x="7779618" y="4941057"/>
            <a:ext cx="1457698" cy="88777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7779618" y="4778521"/>
            <a:ext cx="1218525" cy="16082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7779618" y="3840323"/>
            <a:ext cx="2692450" cy="1196920"/>
          </a:xfrm>
          <a:prstGeom prst="line">
            <a:avLst/>
          </a:prstGeom>
          <a:ln w="38100" cap="rnd">
            <a:solidFill>
              <a:srgbClr val="DF3734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6" name="Synthetic Minority Over-Sampling Technique"/>
          <p:cNvSpPr txBox="1">
            <a:spLocks noGrp="1"/>
          </p:cNvSpPr>
          <p:nvPr>
            <p:ph type="ctrTitle"/>
          </p:nvPr>
        </p:nvSpPr>
        <p:spPr>
          <a:xfrm>
            <a:off x="1737291" y="493912"/>
            <a:ext cx="9530218" cy="147637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Synthetic Minority Over-Sampling Technique</a:t>
            </a:r>
          </a:p>
        </p:txBody>
      </p:sp>
      <p:sp>
        <p:nvSpPr>
          <p:cNvPr id="437" name="Oval"/>
          <p:cNvSpPr/>
          <p:nvPr/>
        </p:nvSpPr>
        <p:spPr>
          <a:xfrm>
            <a:off x="2688418" y="5096214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8" name="Oval"/>
          <p:cNvSpPr/>
          <p:nvPr/>
        </p:nvSpPr>
        <p:spPr>
          <a:xfrm>
            <a:off x="4248495" y="5906501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9" name="Oval"/>
          <p:cNvSpPr/>
          <p:nvPr/>
        </p:nvSpPr>
        <p:spPr>
          <a:xfrm>
            <a:off x="4075960" y="4987035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0" name="Oval"/>
          <p:cNvSpPr/>
          <p:nvPr/>
        </p:nvSpPr>
        <p:spPr>
          <a:xfrm>
            <a:off x="3341115" y="4872804"/>
            <a:ext cx="156569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Oval"/>
          <p:cNvSpPr/>
          <p:nvPr/>
        </p:nvSpPr>
        <p:spPr>
          <a:xfrm>
            <a:off x="3231666" y="5906501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Oval"/>
          <p:cNvSpPr/>
          <p:nvPr/>
        </p:nvSpPr>
        <p:spPr>
          <a:xfrm>
            <a:off x="2896201" y="6419986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Oval"/>
          <p:cNvSpPr/>
          <p:nvPr/>
        </p:nvSpPr>
        <p:spPr>
          <a:xfrm>
            <a:off x="2250085" y="5906501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Oval"/>
          <p:cNvSpPr/>
          <p:nvPr/>
        </p:nvSpPr>
        <p:spPr>
          <a:xfrm>
            <a:off x="3712511" y="6334257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val"/>
          <p:cNvSpPr/>
          <p:nvPr/>
        </p:nvSpPr>
        <p:spPr>
          <a:xfrm>
            <a:off x="3712511" y="5587904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Oval"/>
          <p:cNvSpPr/>
          <p:nvPr/>
        </p:nvSpPr>
        <p:spPr>
          <a:xfrm>
            <a:off x="3050356" y="5318401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1612856" y="5178075"/>
            <a:ext cx="1165131" cy="6142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2723094" y="4459032"/>
            <a:ext cx="502781" cy="14074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H="1">
            <a:off x="2551565" y="4367260"/>
            <a:ext cx="687665" cy="6876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H="1" flipV="1">
            <a:off x="2527582" y="4998448"/>
            <a:ext cx="182867" cy="7729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 flipV="1">
            <a:off x="1566005" y="4406280"/>
            <a:ext cx="1524728" cy="81404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 flipV="1">
            <a:off x="1637135" y="5086304"/>
            <a:ext cx="821231" cy="1529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3" name="Oval"/>
          <p:cNvSpPr/>
          <p:nvPr/>
        </p:nvSpPr>
        <p:spPr>
          <a:xfrm>
            <a:off x="1524016" y="5098357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4" name="Oval"/>
          <p:cNvSpPr/>
          <p:nvPr/>
        </p:nvSpPr>
        <p:spPr>
          <a:xfrm>
            <a:off x="3050356" y="4310299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Oval"/>
          <p:cNvSpPr/>
          <p:nvPr/>
        </p:nvSpPr>
        <p:spPr>
          <a:xfrm>
            <a:off x="2451286" y="4936235"/>
            <a:ext cx="207368" cy="18388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Oval"/>
          <p:cNvSpPr/>
          <p:nvPr/>
        </p:nvSpPr>
        <p:spPr>
          <a:xfrm>
            <a:off x="2663018" y="5684766"/>
            <a:ext cx="207368" cy="18388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Oval"/>
          <p:cNvSpPr/>
          <p:nvPr/>
        </p:nvSpPr>
        <p:spPr>
          <a:xfrm>
            <a:off x="2250085" y="5502469"/>
            <a:ext cx="156568" cy="133086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8" name="Oval"/>
          <p:cNvSpPr/>
          <p:nvPr/>
        </p:nvSpPr>
        <p:spPr>
          <a:xfrm>
            <a:off x="1877178" y="5096214"/>
            <a:ext cx="156568" cy="133086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9" name="Oval"/>
          <p:cNvSpPr/>
          <p:nvPr/>
        </p:nvSpPr>
        <p:spPr>
          <a:xfrm>
            <a:off x="2688418" y="4482262"/>
            <a:ext cx="156568" cy="133086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0" name="Oval"/>
          <p:cNvSpPr/>
          <p:nvPr/>
        </p:nvSpPr>
        <p:spPr>
          <a:xfrm>
            <a:off x="3050356" y="4644549"/>
            <a:ext cx="156568" cy="133087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1" name="Oval"/>
          <p:cNvSpPr/>
          <p:nvPr/>
        </p:nvSpPr>
        <p:spPr>
          <a:xfrm>
            <a:off x="8868516" y="5550123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2" name="Oval"/>
          <p:cNvSpPr/>
          <p:nvPr/>
        </p:nvSpPr>
        <p:spPr>
          <a:xfrm>
            <a:off x="8868516" y="4926970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3" name="Oval"/>
          <p:cNvSpPr/>
          <p:nvPr/>
        </p:nvSpPr>
        <p:spPr>
          <a:xfrm>
            <a:off x="8631384" y="4766991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Oval"/>
          <p:cNvSpPr/>
          <p:nvPr/>
        </p:nvSpPr>
        <p:spPr>
          <a:xfrm>
            <a:off x="9205054" y="4310299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Oval"/>
          <p:cNvSpPr/>
          <p:nvPr/>
        </p:nvSpPr>
        <p:spPr>
          <a:xfrm>
            <a:off x="7741556" y="4876170"/>
            <a:ext cx="207368" cy="1838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Oval"/>
          <p:cNvSpPr/>
          <p:nvPr/>
        </p:nvSpPr>
        <p:spPr>
          <a:xfrm>
            <a:off x="10428592" y="5737257"/>
            <a:ext cx="156569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" name="Oval"/>
          <p:cNvSpPr/>
          <p:nvPr/>
        </p:nvSpPr>
        <p:spPr>
          <a:xfrm>
            <a:off x="10256058" y="4817791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8" name="Oval"/>
          <p:cNvSpPr/>
          <p:nvPr/>
        </p:nvSpPr>
        <p:spPr>
          <a:xfrm>
            <a:off x="9521213" y="4703560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9" name="Oval"/>
          <p:cNvSpPr/>
          <p:nvPr/>
        </p:nvSpPr>
        <p:spPr>
          <a:xfrm>
            <a:off x="9411764" y="5737257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0" name="Oval"/>
          <p:cNvSpPr/>
          <p:nvPr/>
        </p:nvSpPr>
        <p:spPr>
          <a:xfrm>
            <a:off x="9230454" y="6419986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Oval"/>
          <p:cNvSpPr/>
          <p:nvPr/>
        </p:nvSpPr>
        <p:spPr>
          <a:xfrm>
            <a:off x="8430183" y="6419986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" name="Oval"/>
          <p:cNvSpPr/>
          <p:nvPr/>
        </p:nvSpPr>
        <p:spPr>
          <a:xfrm>
            <a:off x="9892609" y="6165013"/>
            <a:ext cx="156568" cy="1330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" name="Oval"/>
          <p:cNvSpPr/>
          <p:nvPr/>
        </p:nvSpPr>
        <p:spPr>
          <a:xfrm>
            <a:off x="9892609" y="5418660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" name="Oval"/>
          <p:cNvSpPr/>
          <p:nvPr/>
        </p:nvSpPr>
        <p:spPr>
          <a:xfrm>
            <a:off x="9230454" y="5149157"/>
            <a:ext cx="156568" cy="1330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" name="Line"/>
          <p:cNvSpPr/>
          <p:nvPr/>
        </p:nvSpPr>
        <p:spPr>
          <a:xfrm>
            <a:off x="7942336" y="4294304"/>
            <a:ext cx="2185455" cy="1812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7429" y="192"/>
                  <a:pt x="14974" y="3664"/>
                  <a:pt x="10525" y="5819"/>
                </a:cubicBezTo>
                <a:cubicBezTo>
                  <a:pt x="9341" y="6393"/>
                  <a:pt x="8832" y="8114"/>
                  <a:pt x="8167" y="9422"/>
                </a:cubicBezTo>
                <a:cubicBezTo>
                  <a:pt x="9388" y="10574"/>
                  <a:pt x="10675" y="11619"/>
                  <a:pt x="12020" y="12551"/>
                </a:cubicBezTo>
                <a:cubicBezTo>
                  <a:pt x="13395" y="13505"/>
                  <a:pt x="14827" y="14337"/>
                  <a:pt x="16303" y="15042"/>
                </a:cubicBezTo>
                <a:cubicBezTo>
                  <a:pt x="14975" y="15075"/>
                  <a:pt x="13740" y="15868"/>
                  <a:pt x="12981" y="17176"/>
                </a:cubicBezTo>
                <a:cubicBezTo>
                  <a:pt x="12231" y="18467"/>
                  <a:pt x="12033" y="20107"/>
                  <a:pt x="12447" y="21600"/>
                </a:cubicBezTo>
                <a:cubicBezTo>
                  <a:pt x="10651" y="21531"/>
                  <a:pt x="8865" y="21246"/>
                  <a:pt x="7116" y="20750"/>
                </a:cubicBezTo>
                <a:cubicBezTo>
                  <a:pt x="4624" y="20043"/>
                  <a:pt x="2228" y="18914"/>
                  <a:pt x="0" y="17397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 flipV="1">
            <a:off x="10125450" y="3116984"/>
            <a:ext cx="916790" cy="1188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Oval"/>
          <p:cNvSpPr/>
          <p:nvPr/>
        </p:nvSpPr>
        <p:spPr>
          <a:xfrm>
            <a:off x="10428592" y="3829928"/>
            <a:ext cx="156569" cy="133087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8" name="Oval"/>
          <p:cNvSpPr/>
          <p:nvPr/>
        </p:nvSpPr>
        <p:spPr>
          <a:xfrm>
            <a:off x="8953899" y="4703560"/>
            <a:ext cx="156569" cy="133087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9" name="Oval"/>
          <p:cNvSpPr/>
          <p:nvPr/>
        </p:nvSpPr>
        <p:spPr>
          <a:xfrm>
            <a:off x="8953899" y="5181513"/>
            <a:ext cx="156569" cy="133087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0" name="Oval"/>
          <p:cNvSpPr/>
          <p:nvPr/>
        </p:nvSpPr>
        <p:spPr>
          <a:xfrm>
            <a:off x="9082289" y="5737257"/>
            <a:ext cx="156568" cy="133087"/>
          </a:xfrm>
          <a:prstGeom prst="ellipse">
            <a:avLst/>
          </a:prstGeom>
          <a:solidFill>
            <a:srgbClr val="929292"/>
          </a:solidFill>
          <a:ln w="50800">
            <a:solidFill>
              <a:srgbClr val="E733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1" name="SVM decision line"/>
          <p:cNvSpPr txBox="1"/>
          <p:nvPr/>
        </p:nvSpPr>
        <p:spPr>
          <a:xfrm>
            <a:off x="10009811" y="2678942"/>
            <a:ext cx="254172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SVM decision line</a:t>
            </a:r>
          </a:p>
        </p:txBody>
      </p:sp>
      <p:sp>
        <p:nvSpPr>
          <p:cNvPr id="482" name="Extrapolation"/>
          <p:cNvSpPr txBox="1"/>
          <p:nvPr/>
        </p:nvSpPr>
        <p:spPr>
          <a:xfrm>
            <a:off x="7989422" y="3339729"/>
            <a:ext cx="19147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Extrapolation</a:t>
            </a:r>
          </a:p>
        </p:txBody>
      </p:sp>
      <p:sp>
        <p:nvSpPr>
          <p:cNvPr id="483" name="Interpolation"/>
          <p:cNvSpPr txBox="1"/>
          <p:nvPr/>
        </p:nvSpPr>
        <p:spPr>
          <a:xfrm>
            <a:off x="5923690" y="5423764"/>
            <a:ext cx="181904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Interpolation</a:t>
            </a:r>
          </a:p>
        </p:txBody>
      </p:sp>
      <p:sp>
        <p:nvSpPr>
          <p:cNvPr id="484" name="Line"/>
          <p:cNvSpPr/>
          <p:nvPr/>
        </p:nvSpPr>
        <p:spPr>
          <a:xfrm flipV="1">
            <a:off x="7827223" y="5457607"/>
            <a:ext cx="1125271" cy="251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5" name="Line"/>
          <p:cNvSpPr/>
          <p:nvPr/>
        </p:nvSpPr>
        <p:spPr>
          <a:xfrm>
            <a:off x="9498050" y="3813508"/>
            <a:ext cx="211875" cy="2118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6" name="SMOTE"/>
          <p:cNvSpPr txBox="1"/>
          <p:nvPr/>
        </p:nvSpPr>
        <p:spPr>
          <a:xfrm>
            <a:off x="1731144" y="7451904"/>
            <a:ext cx="2071117" cy="702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SMOTE</a:t>
            </a:r>
          </a:p>
        </p:txBody>
      </p:sp>
      <p:sp>
        <p:nvSpPr>
          <p:cNvPr id="487" name="SVMSMOTE"/>
          <p:cNvSpPr txBox="1"/>
          <p:nvPr/>
        </p:nvSpPr>
        <p:spPr>
          <a:xfrm>
            <a:off x="7879687" y="7398928"/>
            <a:ext cx="3220721" cy="70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SVMSMOTE</a:t>
            </a:r>
          </a:p>
        </p:txBody>
      </p:sp>
      <p:sp>
        <p:nvSpPr>
          <p:cNvPr id="488" name="1, 2"/>
          <p:cNvSpPr txBox="1"/>
          <p:nvPr/>
        </p:nvSpPr>
        <p:spPr>
          <a:xfrm>
            <a:off x="11915820" y="9074263"/>
            <a:ext cx="6227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u="sng">
                <a:hlinkClick r:id="rId2"/>
              </a:rPr>
              <a:t>1</a:t>
            </a:r>
            <a:r>
              <a:rPr u="sng">
                <a:hlinkClick r:id="rId3"/>
              </a:rPr>
              <a:t>,</a:t>
            </a:r>
            <a:r>
              <a:t> </a:t>
            </a:r>
            <a:r>
              <a:rPr u="sng">
                <a:hlinkClick r:id="rId4"/>
              </a:rPr>
              <a:t>2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ynthetic Minority Over-Sampling Technique"/>
          <p:cNvSpPr txBox="1">
            <a:spLocks noGrp="1"/>
          </p:cNvSpPr>
          <p:nvPr>
            <p:ph type="ctrTitle"/>
          </p:nvPr>
        </p:nvSpPr>
        <p:spPr>
          <a:xfrm>
            <a:off x="1737291" y="493912"/>
            <a:ext cx="9530218" cy="1476370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Synthetic Minority Over-Sampling Technique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93" name="Screen Shot 2019-12-05 at 11.21.30 AM.png" descr="Screen Shot 2019-12-05 at 11.21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5332" y="2040890"/>
            <a:ext cx="9254136" cy="3869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Screen Shot 2019-12-05 at 11.21.44 AM.png" descr="Screen Shot 2019-12-05 at 11.21.4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981" y="5981038"/>
            <a:ext cx="9082838" cy="36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APPSGAMESPBSKIDSMeasureUpPBSKIDS.mp4" descr="APPSGAMESPBSKIDSMeasureUpPBSKID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634191"/>
            <a:ext cx="13004801" cy="73152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3" name="I. What is PBS Measure Up Kids?"/>
          <p:cNvSpPr txBox="1"/>
          <p:nvPr/>
        </p:nvSpPr>
        <p:spPr>
          <a:xfrm>
            <a:off x="1393126" y="359959"/>
            <a:ext cx="9964548" cy="92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I. What is PBS Measure Up Kids?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611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creen_Shot_2019-11-13_at_2.33.55_PM.png" descr="Screen_Shot_2019-11-13_at_2.33.55_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693" y="3327112"/>
            <a:ext cx="10327414" cy="570428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2019 Data Science Bowl"/>
          <p:cNvSpPr txBox="1">
            <a:spLocks noGrp="1"/>
          </p:cNvSpPr>
          <p:nvPr>
            <p:ph type="title"/>
          </p:nvPr>
        </p:nvSpPr>
        <p:spPr>
          <a:xfrm>
            <a:off x="1759247" y="114367"/>
            <a:ext cx="9486306" cy="1197967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2019 Data Science Bowl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8" name="Biggest Kaggle competition in 2019…"/>
          <p:cNvSpPr txBox="1"/>
          <p:nvPr/>
        </p:nvSpPr>
        <p:spPr>
          <a:xfrm>
            <a:off x="1317840" y="1854623"/>
            <a:ext cx="5910073" cy="9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2700" b="0"/>
            </a:pPr>
            <a:r>
              <a:t>Biggest Kaggle competition in 2019</a:t>
            </a:r>
          </a:p>
          <a:p>
            <a:pPr marL="333374" indent="-333374" algn="l">
              <a:buSzPct val="145000"/>
              <a:buChar char="•"/>
              <a:defRPr sz="2700" b="0"/>
            </a:pPr>
            <a:r>
              <a:t>Prize pool: $160,000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re info…"/>
          <p:cNvSpPr txBox="1">
            <a:spLocks noGrp="1"/>
          </p:cNvSpPr>
          <p:nvPr>
            <p:ph type="title"/>
          </p:nvPr>
        </p:nvSpPr>
        <p:spPr>
          <a:xfrm>
            <a:off x="1078243" y="5365297"/>
            <a:ext cx="3172123" cy="2900760"/>
          </a:xfrm>
          <a:prstGeom prst="rect">
            <a:avLst/>
          </a:prstGeom>
        </p:spPr>
        <p:txBody>
          <a:bodyPr/>
          <a:lstStyle/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280415">
              <a:defRPr sz="177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More info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Installation:</a:t>
            </a:r>
            <a:r>
              <a:t> 17000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Game Session:</a:t>
            </a:r>
            <a:r>
              <a:t> 303319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Event Code:</a:t>
            </a:r>
            <a:r>
              <a:t> 42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Event Id:</a:t>
            </a:r>
            <a:r>
              <a:t> 384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Title:</a:t>
            </a:r>
            <a:r>
              <a:t> 44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Type:</a:t>
            </a:r>
            <a:r>
              <a:t> 4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World:</a:t>
            </a:r>
            <a:r>
              <a:t> 4</a:t>
            </a:r>
          </a:p>
          <a:p>
            <a:pPr algn="l" defTabSz="280415">
              <a:defRPr sz="177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…</a:t>
            </a:r>
          </a:p>
        </p:txBody>
      </p:sp>
      <p:sp>
        <p:nvSpPr>
          <p:cNvPr id="291" name="Text"/>
          <p:cNvSpPr txBox="1"/>
          <p:nvPr/>
        </p:nvSpPr>
        <p:spPr>
          <a:xfrm>
            <a:off x="2087987" y="72997"/>
            <a:ext cx="8490986" cy="117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92" name="II. Objective"/>
          <p:cNvSpPr txBox="1"/>
          <p:nvPr/>
        </p:nvSpPr>
        <p:spPr>
          <a:xfrm>
            <a:off x="2087987" y="72997"/>
            <a:ext cx="8376686" cy="1005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500" b="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II. Objective</a:t>
            </a:r>
          </a:p>
        </p:txBody>
      </p:sp>
      <p:sp>
        <p:nvSpPr>
          <p:cNvPr id="293" name="Line"/>
          <p:cNvSpPr/>
          <p:nvPr/>
        </p:nvSpPr>
        <p:spPr>
          <a:xfrm>
            <a:off x="2706443" y="4051300"/>
            <a:ext cx="9113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World"/>
          <p:cNvSpPr/>
          <p:nvPr/>
        </p:nvSpPr>
        <p:spPr>
          <a:xfrm>
            <a:off x="1372741" y="3416300"/>
            <a:ext cx="1270001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World</a:t>
            </a:r>
          </a:p>
        </p:txBody>
      </p:sp>
      <p:sp>
        <p:nvSpPr>
          <p:cNvPr id="295" name="Title…"/>
          <p:cNvSpPr/>
          <p:nvPr/>
        </p:nvSpPr>
        <p:spPr>
          <a:xfrm>
            <a:off x="3681453" y="3416300"/>
            <a:ext cx="2500760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Title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(unique game session)</a:t>
            </a:r>
          </a:p>
        </p:txBody>
      </p:sp>
      <p:sp>
        <p:nvSpPr>
          <p:cNvPr id="296" name="Line"/>
          <p:cNvSpPr/>
          <p:nvPr/>
        </p:nvSpPr>
        <p:spPr>
          <a:xfrm>
            <a:off x="6225289" y="4051300"/>
            <a:ext cx="9113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Play…"/>
          <p:cNvSpPr/>
          <p:nvPr/>
        </p:nvSpPr>
        <p:spPr>
          <a:xfrm>
            <a:off x="7179673" y="3416300"/>
            <a:ext cx="2305200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Play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(Action triggers event)</a:t>
            </a:r>
          </a:p>
        </p:txBody>
      </p:sp>
      <p:sp>
        <p:nvSpPr>
          <p:cNvPr id="298" name="Install the game"/>
          <p:cNvSpPr/>
          <p:nvPr/>
        </p:nvSpPr>
        <p:spPr>
          <a:xfrm>
            <a:off x="1372741" y="1181100"/>
            <a:ext cx="1270001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Install the game</a:t>
            </a:r>
          </a:p>
        </p:txBody>
      </p:sp>
      <p:sp>
        <p:nvSpPr>
          <p:cNvPr id="299" name="Line"/>
          <p:cNvSpPr/>
          <p:nvPr/>
        </p:nvSpPr>
        <p:spPr>
          <a:xfrm>
            <a:off x="2007741" y="2590800"/>
            <a:ext cx="1" cy="6858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Line"/>
          <p:cNvSpPr/>
          <p:nvPr/>
        </p:nvSpPr>
        <p:spPr>
          <a:xfrm>
            <a:off x="9527948" y="4051300"/>
            <a:ext cx="9113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If title type is Assessment,…"/>
          <p:cNvSpPr/>
          <p:nvPr/>
        </p:nvSpPr>
        <p:spPr>
          <a:xfrm>
            <a:off x="10482333" y="3209032"/>
            <a:ext cx="2305199" cy="168453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If title type is Assessment,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label the performance</a:t>
            </a:r>
          </a:p>
        </p:txBody>
      </p:sp>
      <p:sp>
        <p:nvSpPr>
          <p:cNvPr id="302" name="Line"/>
          <p:cNvSpPr/>
          <p:nvPr/>
        </p:nvSpPr>
        <p:spPr>
          <a:xfrm>
            <a:off x="11634931" y="4914734"/>
            <a:ext cx="1" cy="103750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3" name="Predict 1000 players"/>
          <p:cNvSpPr/>
          <p:nvPr/>
        </p:nvSpPr>
        <p:spPr>
          <a:xfrm>
            <a:off x="10482333" y="5973409"/>
            <a:ext cx="2305199" cy="168453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Predict 1000 players</a:t>
            </a:r>
          </a:p>
        </p:txBody>
      </p:sp>
      <p:sp>
        <p:nvSpPr>
          <p:cNvPr id="304" name="Line"/>
          <p:cNvSpPr/>
          <p:nvPr/>
        </p:nvSpPr>
        <p:spPr>
          <a:xfrm flipH="1">
            <a:off x="9141110" y="6916878"/>
            <a:ext cx="1270001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4 possible outputs"/>
          <p:cNvSpPr/>
          <p:nvPr/>
        </p:nvSpPr>
        <p:spPr>
          <a:xfrm>
            <a:off x="7148417" y="6074610"/>
            <a:ext cx="1921471" cy="16845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 possible outputs</a:t>
            </a:r>
          </a:p>
        </p:txBody>
      </p:sp>
      <p:sp>
        <p:nvSpPr>
          <p:cNvPr id="306" name="Where does the data come from?"/>
          <p:cNvSpPr txBox="1"/>
          <p:nvPr/>
        </p:nvSpPr>
        <p:spPr>
          <a:xfrm>
            <a:off x="952500" y="7366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Where does the data come from?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utput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Output Distribution</a:t>
            </a:r>
          </a:p>
        </p:txBody>
      </p:sp>
      <p:sp>
        <p:nvSpPr>
          <p:cNvPr id="309" name="The outcomes are grouped into 4 groups:…"/>
          <p:cNvSpPr txBox="1"/>
          <p:nvPr/>
        </p:nvSpPr>
        <p:spPr>
          <a:xfrm>
            <a:off x="3132001" y="1927005"/>
            <a:ext cx="6740798" cy="191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spcBef>
                <a:spcPts val="1000"/>
              </a:spcBef>
              <a:defRPr sz="2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outcomes are grouped into 4 groups:</a:t>
            </a:r>
          </a:p>
          <a:p>
            <a:pPr marL="457200" indent="-317500" algn="l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70196"/>
                </a:srgbClr>
              </a:buClr>
              <a:buSzPct val="145000"/>
              <a:buFont typeface="Helvetica"/>
              <a:buChar char="•"/>
              <a:defRPr sz="2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3: the assessment was solved on the first attempt</a:t>
            </a:r>
          </a:p>
          <a:p>
            <a:pPr marL="457200" indent="-317500" algn="l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70196"/>
                </a:srgbClr>
              </a:buClr>
              <a:buSzPct val="145000"/>
              <a:buFont typeface="Helvetica"/>
              <a:buChar char="•"/>
              <a:defRPr sz="2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2: the assessment was solved on the second attempt</a:t>
            </a:r>
          </a:p>
          <a:p>
            <a:pPr marL="457200" indent="-317500" algn="l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70196"/>
                </a:srgbClr>
              </a:buClr>
              <a:buSzPct val="145000"/>
              <a:buFont typeface="Helvetica"/>
              <a:buChar char="•"/>
              <a:defRPr sz="2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1: the assessment was solved after 3 or more attempts</a:t>
            </a:r>
          </a:p>
          <a:p>
            <a:pPr marL="457200" indent="-317500" algn="l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70196"/>
                </a:srgbClr>
              </a:buClr>
              <a:buSzPct val="145000"/>
              <a:buFont typeface="Helvetica"/>
              <a:buChar char="•"/>
              <a:defRPr sz="2000" b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0: the assessment was never solved</a:t>
            </a:r>
          </a:p>
        </p:txBody>
      </p:sp>
      <p:pic>
        <p:nvPicPr>
          <p:cNvPr id="310" name="Screen Shot 2019-12-02 at 6.26.52 PM.png" descr="Screen Shot 2019-12-02 at 6.26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200" y="3942705"/>
            <a:ext cx="8026400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ssessment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Assessment Distribution</a:t>
            </a:r>
          </a:p>
        </p:txBody>
      </p:sp>
      <p:sp>
        <p:nvSpPr>
          <p:cNvPr id="314" name="Mushroom Sorter (Assessment) : TREETOP CITY…"/>
          <p:cNvSpPr txBox="1"/>
          <p:nvPr/>
        </p:nvSpPr>
        <p:spPr>
          <a:xfrm>
            <a:off x="3168116" y="2241979"/>
            <a:ext cx="6668568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defRPr sz="2000" b="0">
                <a:latin typeface="Courier"/>
                <a:ea typeface="Courier"/>
                <a:cs typeface="Courier"/>
                <a:sym typeface="Courier"/>
              </a:defRPr>
            </a:pPr>
            <a:r>
              <a:t>Mushroom Sorter (Assessment) : TREETOP CITY</a:t>
            </a:r>
          </a:p>
          <a:p>
            <a:pPr algn="l" defTabSz="457200">
              <a:lnSpc>
                <a:spcPts val="4000"/>
              </a:lnSpc>
              <a:defRPr sz="2000" b="0">
                <a:latin typeface="Courier"/>
                <a:ea typeface="Courier"/>
                <a:cs typeface="Courier"/>
                <a:sym typeface="Courier"/>
              </a:defRPr>
            </a:pPr>
            <a:r>
              <a:t>Bird Measurer (Assessment) : TREETOP CITY</a:t>
            </a:r>
          </a:p>
          <a:p>
            <a:pPr algn="l" defTabSz="457200">
              <a:lnSpc>
                <a:spcPts val="4000"/>
              </a:lnSpc>
              <a:defRPr sz="2000" b="0">
                <a:latin typeface="Courier"/>
                <a:ea typeface="Courier"/>
                <a:cs typeface="Courier"/>
                <a:sym typeface="Courier"/>
              </a:defRPr>
            </a:pPr>
            <a:r>
              <a:t>Cauldron Filler (Assessment) : MAGMA PEAK</a:t>
            </a:r>
          </a:p>
          <a:p>
            <a:pPr algn="l" defTabSz="457200">
              <a:lnSpc>
                <a:spcPts val="4000"/>
              </a:lnSpc>
              <a:defRPr sz="2000" b="0">
                <a:latin typeface="Courier"/>
                <a:ea typeface="Courier"/>
                <a:cs typeface="Courier"/>
                <a:sym typeface="Courier"/>
              </a:defRPr>
            </a:pPr>
            <a:r>
              <a:t>Chest Sorter (Assessment) : CRYSTAL CAVES</a:t>
            </a:r>
          </a:p>
          <a:p>
            <a:pPr algn="l" defTabSz="457200">
              <a:lnSpc>
                <a:spcPts val="4000"/>
              </a:lnSpc>
              <a:defRPr sz="2000" b="0">
                <a:latin typeface="Courier"/>
                <a:ea typeface="Courier"/>
                <a:cs typeface="Courier"/>
                <a:sym typeface="Courier"/>
              </a:defRPr>
            </a:pPr>
            <a:r>
              <a:t>Cart Balancer (Assessment) : CRYSTAL CAVES</a:t>
            </a:r>
          </a:p>
        </p:txBody>
      </p:sp>
      <p:pic>
        <p:nvPicPr>
          <p:cNvPr id="315" name="Screen Shot 2019-12-03 at 2.45.36 PM.png" descr="Screen Shot 2019-12-03 at 2.45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4768850"/>
            <a:ext cx="11099800" cy="356346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Labels and Assessment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r>
              <a:t>Labels and Assessment Distribution</a:t>
            </a:r>
          </a:p>
        </p:txBody>
      </p:sp>
      <p:pic>
        <p:nvPicPr>
          <p:cNvPr id="319" name="Screen Shot 2019-12-03 at 2.51.01 PM.png" descr="Screen Shot 2019-12-03 at 2.51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4550" y="1856545"/>
            <a:ext cx="8775700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III. Feature Exploration…"/>
          <p:cNvSpPr txBox="1">
            <a:spLocks noGrp="1"/>
          </p:cNvSpPr>
          <p:nvPr>
            <p:ph type="title"/>
          </p:nvPr>
        </p:nvSpPr>
        <p:spPr>
          <a:xfrm>
            <a:off x="850900" y="368300"/>
            <a:ext cx="11099800" cy="2159000"/>
          </a:xfrm>
          <a:prstGeom prst="rect">
            <a:avLst/>
          </a:prstGeom>
        </p:spPr>
        <p:txBody>
          <a:bodyPr/>
          <a:lstStyle/>
          <a:p>
            <a:pPr>
              <a:defRPr sz="5500">
                <a:solidFill>
                  <a:schemeClr val="accent5">
                    <a:lumOff val="-29866"/>
                  </a:schemeClr>
                </a:solidFill>
                <a:latin typeface="Big Caslon"/>
                <a:ea typeface="Big Caslon"/>
                <a:cs typeface="Big Caslon"/>
                <a:sym typeface="Big Caslon"/>
              </a:defRPr>
            </a:pPr>
            <a:r>
              <a:t>III. Feature Exploration</a:t>
            </a:r>
          </a:p>
          <a:p>
            <a:pPr>
              <a:defRPr sz="4000">
                <a:latin typeface="Big Caslon"/>
                <a:ea typeface="Big Caslon"/>
                <a:cs typeface="Big Caslon"/>
                <a:sym typeface="Big Caslon"/>
              </a:defRPr>
            </a:pPr>
            <a:r>
              <a:t>World</a:t>
            </a:r>
          </a:p>
        </p:txBody>
      </p:sp>
      <p:pic>
        <p:nvPicPr>
          <p:cNvPr id="323" name="hqdefault.jpg" descr="hq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567" y="2590800"/>
            <a:ext cx="6096001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reetop City  (Length/Height):…"/>
          <p:cNvSpPr txBox="1">
            <a:spLocks noGrp="1"/>
          </p:cNvSpPr>
          <p:nvPr>
            <p:ph type="body" sz="quarter" idx="4294967295"/>
          </p:nvPr>
        </p:nvSpPr>
        <p:spPr>
          <a:xfrm>
            <a:off x="7652678" y="3095593"/>
            <a:ext cx="4684281" cy="3765614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r>
              <a:rPr b="1"/>
              <a:t>Treetop City</a:t>
            </a:r>
            <a:r>
              <a:t>  (Length/Height): 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17 titles 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2 assessments</a:t>
            </a:r>
          </a:p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endParaRPr/>
          </a:p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r>
              <a:t> </a:t>
            </a:r>
          </a:p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r>
              <a:rPr b="1"/>
              <a:t>Magma Peak</a:t>
            </a:r>
            <a:r>
              <a:t> (Capacity &amp; Displacement): 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11 titles 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1 assessment</a:t>
            </a:r>
          </a:p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endParaRPr/>
          </a:p>
          <a:p>
            <a:pPr marL="0" indent="0" defTabSz="443991">
              <a:spcBef>
                <a:spcPts val="0"/>
              </a:spcBef>
              <a:buSzTx/>
              <a:buNone/>
              <a:defRPr sz="1824"/>
            </a:pPr>
            <a:r>
              <a:rPr b="1"/>
              <a:t>Crystal Caves</a:t>
            </a:r>
            <a:r>
              <a:t> (Weight) :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15 titles</a:t>
            </a:r>
          </a:p>
          <a:p>
            <a:pPr marL="253364" indent="-253364" defTabSz="443991">
              <a:spcBef>
                <a:spcPts val="0"/>
              </a:spcBef>
              <a:defRPr sz="1824"/>
            </a:pPr>
            <a:r>
              <a:t>2 assessments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Macintosh PowerPoint</Application>
  <PresentationFormat>Custom</PresentationFormat>
  <Paragraphs>192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American Typewriter</vt:lpstr>
      <vt:lpstr>Arial</vt:lpstr>
      <vt:lpstr>Big Caslon</vt:lpstr>
      <vt:lpstr>Courier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Predicting Children’s Learning Outcomes</vt:lpstr>
      <vt:lpstr>PowerPoint Presentation</vt:lpstr>
      <vt:lpstr>PowerPoint Presentation</vt:lpstr>
      <vt:lpstr>2019 Data Science Bowl</vt:lpstr>
      <vt:lpstr> More info Installation: 17000 Game Session: 303319 Event Code: 42 Event Id: 384 Title: 44 Type: 4 World: 4 …</vt:lpstr>
      <vt:lpstr>Output Distribution</vt:lpstr>
      <vt:lpstr>Assessment Distribution</vt:lpstr>
      <vt:lpstr>Labels and Assessment Distribution</vt:lpstr>
      <vt:lpstr>III. Feature Exploration World</vt:lpstr>
      <vt:lpstr>Time Spent on Each World</vt:lpstr>
      <vt:lpstr>Time Spent on Each Type</vt:lpstr>
      <vt:lpstr>Time Series</vt:lpstr>
      <vt:lpstr>Similarity Between PBS Kids and Dota 2</vt:lpstr>
      <vt:lpstr>PowerPoint Presentation</vt:lpstr>
      <vt:lpstr>Feature Importance</vt:lpstr>
      <vt:lpstr>PowerPoint Presentation</vt:lpstr>
      <vt:lpstr>Group Distribution of the First Attempt</vt:lpstr>
      <vt:lpstr>Second Attempt: One-vs.-Rest</vt:lpstr>
      <vt:lpstr>Third Attempt: Regression on a Classification Problem</vt:lpstr>
      <vt:lpstr>Fourth Attempt:  More Feature Engineering (892)</vt:lpstr>
      <vt:lpstr>PowerPoint Presentation</vt:lpstr>
      <vt:lpstr>PowerPoint Presentation</vt:lpstr>
      <vt:lpstr>Questions ?</vt:lpstr>
      <vt:lpstr>Weighted Cohen Kappa Metric</vt:lpstr>
      <vt:lpstr>Optimizer Rounder</vt:lpstr>
      <vt:lpstr>Synthetic Minority Over-Sampling Technique</vt:lpstr>
      <vt:lpstr>Synthetic Minority Over-Sampling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Children’s Learning Outcomes</dc:title>
  <cp:lastModifiedBy>Microsoft Office User</cp:lastModifiedBy>
  <cp:revision>1</cp:revision>
  <dcterms:modified xsi:type="dcterms:W3CDTF">2019-12-11T19:42:11Z</dcterms:modified>
</cp:coreProperties>
</file>